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5"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0" r:id="rId28"/>
    <p:sldId id="304" r:id="rId29"/>
    <p:sldId id="301" r:id="rId30"/>
    <p:sldId id="305" r:id="rId31"/>
    <p:sldId id="302" r:id="rId32"/>
    <p:sldId id="303" r:id="rId33"/>
    <p:sldId id="284" r:id="rId34"/>
    <p:sldId id="285" r:id="rId35"/>
    <p:sldId id="286" r:id="rId36"/>
    <p:sldId id="287" r:id="rId37"/>
    <p:sldId id="288" r:id="rId38"/>
    <p:sldId id="289" r:id="rId39"/>
    <p:sldId id="290" r:id="rId40"/>
    <p:sldId id="291" r:id="rId41"/>
    <p:sldId id="306" r:id="rId42"/>
    <p:sldId id="292" r:id="rId43"/>
    <p:sldId id="293" r:id="rId44"/>
    <p:sldId id="294" r:id="rId45"/>
    <p:sldId id="310" r:id="rId46"/>
    <p:sldId id="311" r:id="rId47"/>
    <p:sldId id="308" r:id="rId48"/>
    <p:sldId id="309" r:id="rId49"/>
    <p:sldId id="295" r:id="rId50"/>
    <p:sldId id="307" r:id="rId51"/>
    <p:sldId id="296" r:id="rId52"/>
    <p:sldId id="297" r:id="rId53"/>
    <p:sldId id="298" r:id="rId54"/>
    <p:sldId id="299" r:id="rId5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ik Rahamim" initials="AR" lastIdx="0" clrIdx="0">
    <p:extLst>
      <p:ext uri="{19B8F6BF-5375-455C-9EA6-DF929625EA0E}">
        <p15:presenceInfo xmlns:p15="http://schemas.microsoft.com/office/powerpoint/2012/main" userId="c7dd051be259dc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A382"/>
    <a:srgbClr val="91A446"/>
    <a:srgbClr val="58A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אירועים</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579385</c:v>
                </c:pt>
                <c:pt idx="1">
                  <c:v>63587</c:v>
                </c:pt>
                <c:pt idx="2">
                  <c:v>144782</c:v>
                </c:pt>
                <c:pt idx="3">
                  <c:v>330965</c:v>
                </c:pt>
                <c:pt idx="4">
                  <c:v>330371</c:v>
                </c:pt>
                <c:pt idx="5">
                  <c:v>47198</c:v>
                </c:pt>
                <c:pt idx="6">
                  <c:v>338361</c:v>
                </c:pt>
                <c:pt idx="7">
                  <c:v>41279</c:v>
                </c:pt>
                <c:pt idx="8">
                  <c:v>323827</c:v>
                </c:pt>
              </c:numCache>
            </c:numRef>
          </c:val>
        </c:ser>
        <c:dLbls>
          <c:showLegendKey val="0"/>
          <c:showVal val="0"/>
          <c:showCatName val="0"/>
          <c:showSerName val="0"/>
          <c:showPercent val="0"/>
          <c:showBubbleSize val="0"/>
        </c:dLbls>
        <c:gapWidth val="150"/>
        <c:axId val="289982656"/>
        <c:axId val="289987360"/>
      </c:barChart>
      <c:catAx>
        <c:axId val="289982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289987360"/>
        <c:crosses val="autoZero"/>
        <c:auto val="1"/>
        <c:lblAlgn val="ctr"/>
        <c:lblOffset val="100"/>
        <c:noMultiLvlLbl val="0"/>
      </c:catAx>
      <c:valAx>
        <c:axId val="2899873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crossAx val="28998265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2012</c:v>
                </c:pt>
              </c:strCache>
            </c:strRef>
          </c:tx>
          <c:spPr>
            <a:solidFill>
              <a:schemeClr val="accent1">
                <a:alpha val="85000"/>
              </a:schemeClr>
            </a:solidFill>
            <a:ln w="9525" cap="flat" cmpd="sng" algn="ctr">
              <a:solidFill>
                <a:schemeClr val="lt1">
                  <a:alpha val="50000"/>
                </a:schemeClr>
              </a:solidFill>
              <a:round/>
            </a:ln>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579385</c:v>
                </c:pt>
                <c:pt idx="1">
                  <c:v>63587</c:v>
                </c:pt>
                <c:pt idx="2">
                  <c:v>144782</c:v>
                </c:pt>
                <c:pt idx="3">
                  <c:v>330965</c:v>
                </c:pt>
                <c:pt idx="4">
                  <c:v>330371</c:v>
                </c:pt>
                <c:pt idx="5">
                  <c:v>47198</c:v>
                </c:pt>
                <c:pt idx="6">
                  <c:v>338361</c:v>
                </c:pt>
                <c:pt idx="7">
                  <c:v>41279</c:v>
                </c:pt>
                <c:pt idx="8">
                  <c:v>323827</c:v>
                </c:pt>
              </c:numCache>
            </c:numRef>
          </c:val>
        </c:ser>
        <c:ser>
          <c:idx val="1"/>
          <c:order val="1"/>
          <c:tx>
            <c:strRef>
              <c:f>גיליון1!$C$1</c:f>
              <c:strCache>
                <c:ptCount val="1"/>
                <c:pt idx="0">
                  <c:v>2013</c:v>
                </c:pt>
              </c:strCache>
            </c:strRef>
          </c:tx>
          <c:spPr>
            <a:solidFill>
              <a:schemeClr val="accent2">
                <a:alpha val="85000"/>
              </a:schemeClr>
            </a:solidFill>
            <a:ln w="9525" cap="flat" cmpd="sng" algn="ctr">
              <a:solidFill>
                <a:schemeClr val="lt1">
                  <a:alpha val="50000"/>
                </a:schemeClr>
              </a:solidFill>
              <a:round/>
            </a:ln>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גיליון1!$C$2:$C$10</c:f>
              <c:numCache>
                <c:formatCode>General</c:formatCode>
                <c:ptCount val="9"/>
                <c:pt idx="0">
                  <c:v>637605</c:v>
                </c:pt>
                <c:pt idx="1">
                  <c:v>50538</c:v>
                </c:pt>
                <c:pt idx="2">
                  <c:v>134034</c:v>
                </c:pt>
                <c:pt idx="3">
                  <c:v>368589</c:v>
                </c:pt>
                <c:pt idx="4">
                  <c:v>346712</c:v>
                </c:pt>
                <c:pt idx="5">
                  <c:v>46232</c:v>
                </c:pt>
                <c:pt idx="6">
                  <c:v>349543</c:v>
                </c:pt>
                <c:pt idx="7">
                  <c:v>49004</c:v>
                </c:pt>
                <c:pt idx="8">
                  <c:v>346611</c:v>
                </c:pt>
              </c:numCache>
            </c:numRef>
          </c:val>
        </c:ser>
        <c:ser>
          <c:idx val="2"/>
          <c:order val="2"/>
          <c:tx>
            <c:strRef>
              <c:f>גיליון1!$D$1</c:f>
              <c:strCache>
                <c:ptCount val="1"/>
                <c:pt idx="0">
                  <c:v>2014</c:v>
                </c:pt>
              </c:strCache>
            </c:strRef>
          </c:tx>
          <c:spPr>
            <a:solidFill>
              <a:schemeClr val="accent3">
                <a:alpha val="85000"/>
              </a:schemeClr>
            </a:solidFill>
            <a:ln w="9525" cap="flat" cmpd="sng" algn="ctr">
              <a:solidFill>
                <a:schemeClr val="lt1">
                  <a:alpha val="50000"/>
                </a:schemeClr>
              </a:solidFill>
              <a:round/>
            </a:ln>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גיליון1!$D$2:$D$10</c:f>
              <c:numCache>
                <c:formatCode>General</c:formatCode>
                <c:ptCount val="9"/>
                <c:pt idx="0">
                  <c:v>668992</c:v>
                </c:pt>
                <c:pt idx="1">
                  <c:v>52457</c:v>
                </c:pt>
                <c:pt idx="2">
                  <c:v>179722</c:v>
                </c:pt>
                <c:pt idx="3">
                  <c:v>416594</c:v>
                </c:pt>
                <c:pt idx="4">
                  <c:v>375311</c:v>
                </c:pt>
                <c:pt idx="5">
                  <c:v>59359</c:v>
                </c:pt>
                <c:pt idx="6">
                  <c:v>402482</c:v>
                </c:pt>
                <c:pt idx="7">
                  <c:v>58653</c:v>
                </c:pt>
                <c:pt idx="8">
                  <c:v>357857</c:v>
                </c:pt>
              </c:numCache>
            </c:numRef>
          </c:val>
        </c:ser>
        <c:dLbls>
          <c:showLegendKey val="0"/>
          <c:showVal val="0"/>
          <c:showCatName val="0"/>
          <c:showSerName val="0"/>
          <c:showPercent val="0"/>
          <c:showBubbleSize val="0"/>
        </c:dLbls>
        <c:gapWidth val="150"/>
        <c:axId val="343188704"/>
        <c:axId val="343184000"/>
      </c:barChart>
      <c:catAx>
        <c:axId val="343188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84000"/>
        <c:crosses val="autoZero"/>
        <c:auto val="1"/>
        <c:lblAlgn val="ctr"/>
        <c:lblOffset val="100"/>
        <c:noMultiLvlLbl val="0"/>
      </c:catAx>
      <c:valAx>
        <c:axId val="34318400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18870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גיליון1!$B$1</c:f>
              <c:strCache>
                <c:ptCount val="1"/>
                <c:pt idx="0">
                  <c:v>2012</c:v>
                </c:pt>
              </c:strCache>
            </c:strRef>
          </c:tx>
          <c:spPr>
            <a:ln w="31750" cap="rnd">
              <a:solidFill>
                <a:schemeClr val="accent1">
                  <a:alpha val="85000"/>
                </a:schemeClr>
              </a:solidFill>
              <a:round/>
            </a:ln>
            <a:effectLst/>
          </c:spPr>
          <c:marker>
            <c:symbol val="circle"/>
            <c:size val="6"/>
            <c:spPr>
              <a:solidFill>
                <a:schemeClr val="accent1">
                  <a:alpha val="85000"/>
                </a:schemeClr>
              </a:solidFill>
              <a:ln>
                <a:noFill/>
              </a:ln>
              <a:effectLst/>
            </c:spPr>
          </c:marker>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20.3</c:v>
                </c:pt>
                <c:pt idx="1">
                  <c:v>17.3</c:v>
                </c:pt>
                <c:pt idx="2">
                  <c:v>15.2</c:v>
                </c:pt>
                <c:pt idx="3">
                  <c:v>15.5</c:v>
                </c:pt>
                <c:pt idx="4">
                  <c:v>13.6</c:v>
                </c:pt>
                <c:pt idx="5">
                  <c:v>14.6</c:v>
                </c:pt>
                <c:pt idx="6">
                  <c:v>16.3</c:v>
                </c:pt>
                <c:pt idx="7">
                  <c:v>14.9</c:v>
                </c:pt>
                <c:pt idx="8">
                  <c:v>16.2</c:v>
                </c:pt>
              </c:numCache>
            </c:numRef>
          </c:val>
          <c:smooth val="0"/>
        </c:ser>
        <c:ser>
          <c:idx val="1"/>
          <c:order val="1"/>
          <c:tx>
            <c:strRef>
              <c:f>גיליון1!$C$1</c:f>
              <c:strCache>
                <c:ptCount val="1"/>
                <c:pt idx="0">
                  <c:v>2013</c:v>
                </c:pt>
              </c:strCache>
            </c:strRef>
          </c:tx>
          <c:spPr>
            <a:ln w="31750" cap="rnd">
              <a:solidFill>
                <a:schemeClr val="accent2">
                  <a:alpha val="85000"/>
                </a:schemeClr>
              </a:solidFill>
              <a:round/>
            </a:ln>
            <a:effectLst/>
          </c:spPr>
          <c:marker>
            <c:symbol val="circle"/>
            <c:size val="6"/>
            <c:spPr>
              <a:solidFill>
                <a:schemeClr val="accent2">
                  <a:alpha val="85000"/>
                </a:schemeClr>
              </a:solidFill>
              <a:ln>
                <a:noFill/>
              </a:ln>
              <a:effectLst/>
            </c:spPr>
          </c:marker>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גיליון1!$C$2:$C$10</c:f>
              <c:numCache>
                <c:formatCode>General</c:formatCode>
                <c:ptCount val="9"/>
                <c:pt idx="0">
                  <c:v>24.4</c:v>
                </c:pt>
                <c:pt idx="1">
                  <c:v>23.3</c:v>
                </c:pt>
                <c:pt idx="2">
                  <c:v>18.2</c:v>
                </c:pt>
                <c:pt idx="3">
                  <c:v>18.5</c:v>
                </c:pt>
                <c:pt idx="4">
                  <c:v>16.399999999999999</c:v>
                </c:pt>
                <c:pt idx="5">
                  <c:v>18.399999999999999</c:v>
                </c:pt>
                <c:pt idx="6">
                  <c:v>19.8</c:v>
                </c:pt>
                <c:pt idx="7">
                  <c:v>17.100000000000001</c:v>
                </c:pt>
                <c:pt idx="8">
                  <c:v>18.5</c:v>
                </c:pt>
              </c:numCache>
            </c:numRef>
          </c:val>
          <c:smooth val="0"/>
        </c:ser>
        <c:ser>
          <c:idx val="2"/>
          <c:order val="2"/>
          <c:tx>
            <c:strRef>
              <c:f>גיליון1!$D$1</c:f>
              <c:strCache>
                <c:ptCount val="1"/>
                <c:pt idx="0">
                  <c:v>2014</c:v>
                </c:pt>
              </c:strCache>
            </c:strRef>
          </c:tx>
          <c:spPr>
            <a:ln w="31750" cap="rnd">
              <a:solidFill>
                <a:schemeClr val="accent3">
                  <a:alpha val="85000"/>
                </a:schemeClr>
              </a:solidFill>
              <a:round/>
            </a:ln>
            <a:effectLst/>
          </c:spPr>
          <c:marker>
            <c:symbol val="circle"/>
            <c:size val="6"/>
            <c:spPr>
              <a:solidFill>
                <a:schemeClr val="accent3">
                  <a:alpha val="85000"/>
                </a:schemeClr>
              </a:solidFill>
              <a:ln>
                <a:noFill/>
              </a:ln>
              <a:effectLst/>
            </c:spPr>
          </c:marker>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גיליון1!$D$2:$D$10</c:f>
              <c:numCache>
                <c:formatCode>General</c:formatCode>
                <c:ptCount val="9"/>
                <c:pt idx="0">
                  <c:v>25.5</c:v>
                </c:pt>
                <c:pt idx="1">
                  <c:v>27.9</c:v>
                </c:pt>
                <c:pt idx="2">
                  <c:v>19.899999999999999</c:v>
                </c:pt>
                <c:pt idx="3">
                  <c:v>19.3</c:v>
                </c:pt>
                <c:pt idx="4">
                  <c:v>17.8</c:v>
                </c:pt>
                <c:pt idx="5">
                  <c:v>20.5</c:v>
                </c:pt>
                <c:pt idx="6">
                  <c:v>20.5</c:v>
                </c:pt>
                <c:pt idx="7">
                  <c:v>18.3</c:v>
                </c:pt>
                <c:pt idx="8">
                  <c:v>20.5</c:v>
                </c:pt>
              </c:numCache>
            </c:numRef>
          </c:val>
          <c:smooth val="0"/>
        </c:ser>
        <c:dLbls>
          <c:showLegendKey val="0"/>
          <c:showVal val="0"/>
          <c:showCatName val="0"/>
          <c:showSerName val="0"/>
          <c:showPercent val="0"/>
          <c:showBubbleSize val="0"/>
        </c:dLbls>
        <c:marker val="1"/>
        <c:smooth val="0"/>
        <c:axId val="343186744"/>
        <c:axId val="343188312"/>
      </c:lineChart>
      <c:catAx>
        <c:axId val="343186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88312"/>
        <c:crosses val="autoZero"/>
        <c:auto val="1"/>
        <c:lblAlgn val="ctr"/>
        <c:lblOffset val="100"/>
        <c:noMultiLvlLbl val="0"/>
      </c:catAx>
      <c:valAx>
        <c:axId val="34318831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18674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אירועים</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0%</c:formatCode>
                <c:ptCount val="9"/>
                <c:pt idx="0">
                  <c:v>0.10048586000673132</c:v>
                </c:pt>
                <c:pt idx="1">
                  <c:v>-0.20521490241716078</c:v>
                </c:pt>
                <c:pt idx="2">
                  <c:v>-7.4235747537677366E-2</c:v>
                </c:pt>
                <c:pt idx="3">
                  <c:v>0.11367969422748625</c:v>
                </c:pt>
                <c:pt idx="4">
                  <c:v>4.9462573894197837E-2</c:v>
                </c:pt>
                <c:pt idx="5">
                  <c:v>-2.046696893936184E-2</c:v>
                </c:pt>
                <c:pt idx="6">
                  <c:v>3.3047543895425191E-2</c:v>
                </c:pt>
                <c:pt idx="7">
                  <c:v>0.18714116136534309</c:v>
                </c:pt>
                <c:pt idx="8">
                  <c:v>7.0358555648540655E-2</c:v>
                </c:pt>
              </c:numCache>
            </c:numRef>
          </c:val>
        </c:ser>
        <c:ser>
          <c:idx val="1"/>
          <c:order val="1"/>
          <c:tx>
            <c:strRef>
              <c:f>גיליון1!$C$1</c:f>
              <c:strCache>
                <c:ptCount val="1"/>
                <c:pt idx="0">
                  <c:v>שינוי בזמן תגובה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8A584"/>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גיליון1!$C$2:$C$10</c:f>
              <c:numCache>
                <c:formatCode>0%</c:formatCode>
                <c:ptCount val="9"/>
                <c:pt idx="0">
                  <c:v>0.20197044334975356</c:v>
                </c:pt>
                <c:pt idx="1">
                  <c:v>0.34682080924855496</c:v>
                </c:pt>
                <c:pt idx="2">
                  <c:v>0.19736842105263164</c:v>
                </c:pt>
                <c:pt idx="3">
                  <c:v>0.19354838709677424</c:v>
                </c:pt>
                <c:pt idx="4">
                  <c:v>0.20588235294117641</c:v>
                </c:pt>
                <c:pt idx="5">
                  <c:v>0.26027397260273966</c:v>
                </c:pt>
                <c:pt idx="6">
                  <c:v>0.21472392638036819</c:v>
                </c:pt>
                <c:pt idx="7">
                  <c:v>0.1476510067114094</c:v>
                </c:pt>
                <c:pt idx="8">
                  <c:v>0.14197530864197527</c:v>
                </c:pt>
              </c:numCache>
            </c:numRef>
          </c:val>
        </c:ser>
        <c:dLbls>
          <c:showLegendKey val="0"/>
          <c:showVal val="1"/>
          <c:showCatName val="0"/>
          <c:showSerName val="0"/>
          <c:showPercent val="0"/>
          <c:showBubbleSize val="0"/>
        </c:dLbls>
        <c:gapWidth val="150"/>
        <c:overlap val="-25"/>
        <c:axId val="343186352"/>
        <c:axId val="343187920"/>
      </c:barChart>
      <c:catAx>
        <c:axId val="3431863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87920"/>
        <c:crosses val="autoZero"/>
        <c:auto val="1"/>
        <c:lblAlgn val="ctr"/>
        <c:lblOffset val="100"/>
        <c:noMultiLvlLbl val="0"/>
      </c:catAx>
      <c:valAx>
        <c:axId val="343187920"/>
        <c:scaling>
          <c:orientation val="minMax"/>
        </c:scaling>
        <c:delete val="1"/>
        <c:axPos val="l"/>
        <c:numFmt formatCode="0%" sourceLinked="1"/>
        <c:majorTickMark val="none"/>
        <c:minorTickMark val="none"/>
        <c:tickLblPos val="nextTo"/>
        <c:crossAx val="343186352"/>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אירועים</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0%</c:formatCode>
                <c:ptCount val="9"/>
                <c:pt idx="0">
                  <c:v>4.9226401925957397E-2</c:v>
                </c:pt>
                <c:pt idx="1">
                  <c:v>3.7971427440737671E-2</c:v>
                </c:pt>
                <c:pt idx="2">
                  <c:v>0.34086873479863322</c:v>
                </c:pt>
                <c:pt idx="3">
                  <c:v>0.13023991491878495</c:v>
                </c:pt>
                <c:pt idx="4">
                  <c:v>8.2486328710860812E-2</c:v>
                </c:pt>
                <c:pt idx="5">
                  <c:v>0.2839375324450597</c:v>
                </c:pt>
                <c:pt idx="6">
                  <c:v>0.15145203880495384</c:v>
                </c:pt>
                <c:pt idx="7">
                  <c:v>0.19690229369031109</c:v>
                </c:pt>
                <c:pt idx="8">
                  <c:v>3.2445594629137542E-2</c:v>
                </c:pt>
              </c:numCache>
            </c:numRef>
          </c:val>
        </c:ser>
        <c:ser>
          <c:idx val="1"/>
          <c:order val="1"/>
          <c:tx>
            <c:strRef>
              <c:f>גיליון1!$C$1</c:f>
              <c:strCache>
                <c:ptCount val="1"/>
                <c:pt idx="0">
                  <c:v>שינוי בזמן תגובה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8A584"/>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גיליון1!$C$2:$C$10</c:f>
              <c:numCache>
                <c:formatCode>0%</c:formatCode>
                <c:ptCount val="9"/>
                <c:pt idx="0">
                  <c:v>4.508196721311486E-2</c:v>
                </c:pt>
                <c:pt idx="1">
                  <c:v>0.19742489270386265</c:v>
                </c:pt>
                <c:pt idx="2">
                  <c:v>9.3406593406593297E-2</c:v>
                </c:pt>
                <c:pt idx="3">
                  <c:v>4.3243243243243246E-2</c:v>
                </c:pt>
                <c:pt idx="4">
                  <c:v>8.5365853658536661E-2</c:v>
                </c:pt>
                <c:pt idx="5">
                  <c:v>0.11413043478260887</c:v>
                </c:pt>
                <c:pt idx="6">
                  <c:v>3.5353535353535248E-2</c:v>
                </c:pt>
                <c:pt idx="7">
                  <c:v>7.0175438596491224E-2</c:v>
                </c:pt>
                <c:pt idx="8">
                  <c:v>0.10810810810810811</c:v>
                </c:pt>
              </c:numCache>
            </c:numRef>
          </c:val>
        </c:ser>
        <c:dLbls>
          <c:showLegendKey val="0"/>
          <c:showVal val="1"/>
          <c:showCatName val="0"/>
          <c:showSerName val="0"/>
          <c:showPercent val="0"/>
          <c:showBubbleSize val="0"/>
        </c:dLbls>
        <c:gapWidth val="150"/>
        <c:overlap val="-25"/>
        <c:axId val="343183608"/>
        <c:axId val="343187528"/>
      </c:barChart>
      <c:catAx>
        <c:axId val="343183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87528"/>
        <c:crosses val="autoZero"/>
        <c:auto val="1"/>
        <c:lblAlgn val="ctr"/>
        <c:lblOffset val="100"/>
        <c:noMultiLvlLbl val="0"/>
      </c:catAx>
      <c:valAx>
        <c:axId val="343187528"/>
        <c:scaling>
          <c:orientation val="minMax"/>
        </c:scaling>
        <c:delete val="1"/>
        <c:axPos val="l"/>
        <c:numFmt formatCode="0%" sourceLinked="1"/>
        <c:majorTickMark val="none"/>
        <c:minorTickMark val="none"/>
        <c:tickLblPos val="nextTo"/>
        <c:crossAx val="343183608"/>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אירועים</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0%</c:formatCode>
                <c:ptCount val="9"/>
                <c:pt idx="0">
                  <c:v>0.15465881926525538</c:v>
                </c:pt>
                <c:pt idx="1">
                  <c:v>-0.17503577775331436</c:v>
                </c:pt>
                <c:pt idx="2">
                  <c:v>0.24132834192095709</c:v>
                </c:pt>
                <c:pt idx="3">
                  <c:v>0.25872524285045251</c:v>
                </c:pt>
                <c:pt idx="4">
                  <c:v>0.13602888873418073</c:v>
                </c:pt>
                <c:pt idx="5">
                  <c:v>0.2576592228484258</c:v>
                </c:pt>
                <c:pt idx="6">
                  <c:v>0.18950470060083746</c:v>
                </c:pt>
                <c:pt idx="7">
                  <c:v>0.42089197897235886</c:v>
                </c:pt>
                <c:pt idx="8">
                  <c:v>0.10508697545294243</c:v>
                </c:pt>
              </c:numCache>
            </c:numRef>
          </c:val>
        </c:ser>
        <c:ser>
          <c:idx val="1"/>
          <c:order val="1"/>
          <c:tx>
            <c:strRef>
              <c:f>גיליון1!$C$1</c:f>
              <c:strCache>
                <c:ptCount val="1"/>
                <c:pt idx="0">
                  <c:v>שינוי בזמן תגובה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A38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גיליון1!$C$2:$C$10</c:f>
              <c:numCache>
                <c:formatCode>0%</c:formatCode>
                <c:ptCount val="9"/>
                <c:pt idx="0">
                  <c:v>0.2561576354679802</c:v>
                </c:pt>
                <c:pt idx="1">
                  <c:v>0.61271676300578015</c:v>
                </c:pt>
                <c:pt idx="2">
                  <c:v>0.30921052631578938</c:v>
                </c:pt>
                <c:pt idx="3">
                  <c:v>0.24516129032258061</c:v>
                </c:pt>
                <c:pt idx="4">
                  <c:v>0.30882352941176472</c:v>
                </c:pt>
                <c:pt idx="5">
                  <c:v>0.40410958904109595</c:v>
                </c:pt>
                <c:pt idx="6">
                  <c:v>0.25766871165644156</c:v>
                </c:pt>
                <c:pt idx="7">
                  <c:v>0.22818791946308736</c:v>
                </c:pt>
                <c:pt idx="8">
                  <c:v>0.26543209876543217</c:v>
                </c:pt>
              </c:numCache>
            </c:numRef>
          </c:val>
        </c:ser>
        <c:dLbls>
          <c:showLegendKey val="0"/>
          <c:showVal val="1"/>
          <c:showCatName val="0"/>
          <c:showSerName val="0"/>
          <c:showPercent val="0"/>
          <c:showBubbleSize val="0"/>
        </c:dLbls>
        <c:gapWidth val="150"/>
        <c:overlap val="-25"/>
        <c:axId val="343185568"/>
        <c:axId val="343190664"/>
      </c:barChart>
      <c:catAx>
        <c:axId val="343185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90664"/>
        <c:crosses val="autoZero"/>
        <c:auto val="1"/>
        <c:lblAlgn val="ctr"/>
        <c:lblOffset val="100"/>
        <c:noMultiLvlLbl val="0"/>
      </c:catAx>
      <c:valAx>
        <c:axId val="343190664"/>
        <c:scaling>
          <c:orientation val="minMax"/>
        </c:scaling>
        <c:delete val="1"/>
        <c:axPos val="l"/>
        <c:numFmt formatCode="0%" sourceLinked="1"/>
        <c:majorTickMark val="none"/>
        <c:minorTickMark val="none"/>
        <c:tickLblPos val="nextTo"/>
        <c:crossAx val="343185568"/>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אירועים</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182142</c:v>
                </c:pt>
                <c:pt idx="1">
                  <c:v>111978</c:v>
                </c:pt>
                <c:pt idx="2">
                  <c:v>69049</c:v>
                </c:pt>
                <c:pt idx="3">
                  <c:v>33575</c:v>
                </c:pt>
                <c:pt idx="4">
                  <c:v>28319</c:v>
                </c:pt>
                <c:pt idx="5">
                  <c:v>12161</c:v>
                </c:pt>
                <c:pt idx="6">
                  <c:v>12426</c:v>
                </c:pt>
              </c:numCache>
            </c:numRef>
          </c:val>
        </c:ser>
        <c:dLbls>
          <c:showLegendKey val="0"/>
          <c:showVal val="0"/>
          <c:showCatName val="0"/>
          <c:showSerName val="0"/>
          <c:showPercent val="0"/>
          <c:showBubbleSize val="0"/>
        </c:dLbls>
        <c:gapWidth val="150"/>
        <c:axId val="343717416"/>
        <c:axId val="343715064"/>
      </c:barChart>
      <c:catAx>
        <c:axId val="343717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343715064"/>
        <c:crosses val="autoZero"/>
        <c:auto val="1"/>
        <c:lblAlgn val="ctr"/>
        <c:lblOffset val="100"/>
        <c:noMultiLvlLbl val="0"/>
      </c:catAx>
      <c:valAx>
        <c:axId val="3437150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crossAx val="34371741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זמן תגובה</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5.2</c:v>
                </c:pt>
                <c:pt idx="1">
                  <c:v>8</c:v>
                </c:pt>
                <c:pt idx="2">
                  <c:v>12.5</c:v>
                </c:pt>
                <c:pt idx="3">
                  <c:v>5.6</c:v>
                </c:pt>
                <c:pt idx="4">
                  <c:v>9</c:v>
                </c:pt>
                <c:pt idx="5">
                  <c:v>8.4</c:v>
                </c:pt>
                <c:pt idx="6">
                  <c:v>7.1</c:v>
                </c:pt>
              </c:numCache>
            </c:numRef>
          </c:val>
        </c:ser>
        <c:dLbls>
          <c:dLblPos val="inEnd"/>
          <c:showLegendKey val="0"/>
          <c:showVal val="1"/>
          <c:showCatName val="0"/>
          <c:showSerName val="0"/>
          <c:showPercent val="0"/>
          <c:showBubbleSize val="0"/>
        </c:dLbls>
        <c:gapWidth val="75"/>
        <c:overlap val="40"/>
        <c:axId val="343716632"/>
        <c:axId val="343713888"/>
      </c:barChart>
      <c:catAx>
        <c:axId val="3437166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713888"/>
        <c:crosses val="autoZero"/>
        <c:auto val="1"/>
        <c:lblAlgn val="ctr"/>
        <c:lblOffset val="100"/>
        <c:noMultiLvlLbl val="0"/>
      </c:catAx>
      <c:valAx>
        <c:axId val="3437138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7166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אירועים</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192929</c:v>
                </c:pt>
                <c:pt idx="1">
                  <c:v>109932</c:v>
                </c:pt>
                <c:pt idx="2">
                  <c:v>68080</c:v>
                </c:pt>
                <c:pt idx="3">
                  <c:v>25853</c:v>
                </c:pt>
                <c:pt idx="4">
                  <c:v>28047</c:v>
                </c:pt>
                <c:pt idx="5">
                  <c:v>12933</c:v>
                </c:pt>
                <c:pt idx="6">
                  <c:v>14547</c:v>
                </c:pt>
              </c:numCache>
            </c:numRef>
          </c:val>
        </c:ser>
        <c:dLbls>
          <c:showLegendKey val="0"/>
          <c:showVal val="0"/>
          <c:showCatName val="0"/>
          <c:showSerName val="0"/>
          <c:showPercent val="0"/>
          <c:showBubbleSize val="0"/>
        </c:dLbls>
        <c:gapWidth val="150"/>
        <c:axId val="343714280"/>
        <c:axId val="343716240"/>
      </c:barChart>
      <c:catAx>
        <c:axId val="343714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343716240"/>
        <c:crosses val="autoZero"/>
        <c:auto val="1"/>
        <c:lblAlgn val="ctr"/>
        <c:lblOffset val="100"/>
        <c:noMultiLvlLbl val="0"/>
      </c:catAx>
      <c:valAx>
        <c:axId val="3437162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crossAx val="343714280"/>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e-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זמן תגובה</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10.8</c:v>
                </c:pt>
                <c:pt idx="1">
                  <c:v>8.6</c:v>
                </c:pt>
                <c:pt idx="2">
                  <c:v>17.3</c:v>
                </c:pt>
                <c:pt idx="3">
                  <c:v>26.2</c:v>
                </c:pt>
                <c:pt idx="4">
                  <c:v>12.2</c:v>
                </c:pt>
                <c:pt idx="5">
                  <c:v>12.8</c:v>
                </c:pt>
                <c:pt idx="6">
                  <c:v>7.4</c:v>
                </c:pt>
              </c:numCache>
            </c:numRef>
          </c:val>
        </c:ser>
        <c:dLbls>
          <c:dLblPos val="inEnd"/>
          <c:showLegendKey val="0"/>
          <c:showVal val="1"/>
          <c:showCatName val="0"/>
          <c:showSerName val="0"/>
          <c:showPercent val="0"/>
          <c:showBubbleSize val="0"/>
        </c:dLbls>
        <c:gapWidth val="75"/>
        <c:overlap val="40"/>
        <c:axId val="343715456"/>
        <c:axId val="343717808"/>
      </c:barChart>
      <c:catAx>
        <c:axId val="3437154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717808"/>
        <c:crosses val="autoZero"/>
        <c:auto val="1"/>
        <c:lblAlgn val="ctr"/>
        <c:lblOffset val="100"/>
        <c:noMultiLvlLbl val="0"/>
      </c:catAx>
      <c:valAx>
        <c:axId val="34371780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715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2010</c:v>
                </c:pt>
              </c:strCache>
            </c:strRef>
          </c:tx>
          <c:spPr>
            <a:solidFill>
              <a:schemeClr val="accent1">
                <a:alpha val="85000"/>
              </a:schemeClr>
            </a:solidFill>
            <a:ln w="9525" cap="flat" cmpd="sng" algn="ctr">
              <a:solidFill>
                <a:schemeClr val="lt1">
                  <a:alpha val="50000"/>
                </a:schemeClr>
              </a:solidFill>
              <a:round/>
            </a:ln>
            <a:effectLst/>
          </c:spPr>
          <c:invertIfNegative val="0"/>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182142</c:v>
                </c:pt>
                <c:pt idx="1">
                  <c:v>111978</c:v>
                </c:pt>
                <c:pt idx="2">
                  <c:v>69049</c:v>
                </c:pt>
                <c:pt idx="3">
                  <c:v>33575</c:v>
                </c:pt>
                <c:pt idx="4">
                  <c:v>28319</c:v>
                </c:pt>
                <c:pt idx="5">
                  <c:v>12161</c:v>
                </c:pt>
                <c:pt idx="6">
                  <c:v>12426</c:v>
                </c:pt>
              </c:numCache>
            </c:numRef>
          </c:val>
        </c:ser>
        <c:ser>
          <c:idx val="1"/>
          <c:order val="1"/>
          <c:tx>
            <c:strRef>
              <c:f>גיליון1!$C$1</c:f>
              <c:strCache>
                <c:ptCount val="1"/>
                <c:pt idx="0">
                  <c:v>2013</c:v>
                </c:pt>
              </c:strCache>
            </c:strRef>
          </c:tx>
          <c:spPr>
            <a:solidFill>
              <a:schemeClr val="accent2">
                <a:alpha val="85000"/>
              </a:schemeClr>
            </a:solidFill>
            <a:ln w="9525" cap="flat" cmpd="sng" algn="ctr">
              <a:solidFill>
                <a:schemeClr val="lt1">
                  <a:alpha val="50000"/>
                </a:schemeClr>
              </a:solidFill>
              <a:round/>
            </a:ln>
            <a:effectLst/>
          </c:spPr>
          <c:invertIfNegative val="0"/>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גיליון1!$C$2:$C$8</c:f>
              <c:numCache>
                <c:formatCode>General</c:formatCode>
                <c:ptCount val="7"/>
                <c:pt idx="0">
                  <c:v>192929</c:v>
                </c:pt>
                <c:pt idx="1">
                  <c:v>109932</c:v>
                </c:pt>
                <c:pt idx="2">
                  <c:v>68080</c:v>
                </c:pt>
                <c:pt idx="3">
                  <c:v>25853</c:v>
                </c:pt>
                <c:pt idx="4">
                  <c:v>28047</c:v>
                </c:pt>
                <c:pt idx="5">
                  <c:v>12933</c:v>
                </c:pt>
                <c:pt idx="6">
                  <c:v>14547</c:v>
                </c:pt>
              </c:numCache>
            </c:numRef>
          </c:val>
        </c:ser>
        <c:dLbls>
          <c:showLegendKey val="0"/>
          <c:showVal val="0"/>
          <c:showCatName val="0"/>
          <c:showSerName val="0"/>
          <c:showPercent val="0"/>
          <c:showBubbleSize val="0"/>
        </c:dLbls>
        <c:gapWidth val="150"/>
        <c:axId val="343711144"/>
        <c:axId val="343711536"/>
      </c:barChart>
      <c:catAx>
        <c:axId val="343711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711536"/>
        <c:crosses val="autoZero"/>
        <c:auto val="1"/>
        <c:lblAlgn val="ctr"/>
        <c:lblOffset val="100"/>
        <c:noMultiLvlLbl val="0"/>
      </c:catAx>
      <c:valAx>
        <c:axId val="34371153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71114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סידרה 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579385</c:v>
                </c:pt>
                <c:pt idx="1">
                  <c:v>63587</c:v>
                </c:pt>
                <c:pt idx="2">
                  <c:v>144782</c:v>
                </c:pt>
                <c:pt idx="3">
                  <c:v>330965</c:v>
                </c:pt>
                <c:pt idx="4">
                  <c:v>330371</c:v>
                </c:pt>
                <c:pt idx="5">
                  <c:v>47198</c:v>
                </c:pt>
                <c:pt idx="6">
                  <c:v>338361</c:v>
                </c:pt>
                <c:pt idx="7">
                  <c:v>41279</c:v>
                </c:pt>
                <c:pt idx="8">
                  <c:v>323827</c:v>
                </c:pt>
              </c:numCache>
            </c:numRef>
          </c:val>
        </c:ser>
        <c:dLbls>
          <c:showLegendKey val="0"/>
          <c:showVal val="0"/>
          <c:showCatName val="0"/>
          <c:showSerName val="0"/>
          <c:showPercent val="1"/>
          <c:showBubbleSize val="0"/>
          <c:showLeaderLines val="1"/>
        </c:dLbls>
        <c:firstSliceAng val="0"/>
        <c:holeSize val="50"/>
      </c:doughnutChart>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גיליון1!$B$1</c:f>
              <c:strCache>
                <c:ptCount val="1"/>
                <c:pt idx="0">
                  <c:v>2010</c:v>
                </c:pt>
              </c:strCache>
            </c:strRef>
          </c:tx>
          <c:spPr>
            <a:ln w="31750" cap="rnd">
              <a:solidFill>
                <a:schemeClr val="accent1">
                  <a:alpha val="85000"/>
                </a:schemeClr>
              </a:solidFill>
              <a:round/>
            </a:ln>
            <a:effectLst/>
          </c:spPr>
          <c:marker>
            <c:symbol val="circle"/>
            <c:size val="6"/>
            <c:spPr>
              <a:solidFill>
                <a:schemeClr val="accent1">
                  <a:alpha val="85000"/>
                </a:schemeClr>
              </a:solidFill>
              <a:ln>
                <a:noFill/>
              </a:ln>
              <a:effectLst/>
            </c:spPr>
          </c:marker>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General</c:formatCode>
                <c:ptCount val="7"/>
                <c:pt idx="0">
                  <c:v>5.2</c:v>
                </c:pt>
                <c:pt idx="1">
                  <c:v>8</c:v>
                </c:pt>
                <c:pt idx="2">
                  <c:v>12.5</c:v>
                </c:pt>
                <c:pt idx="3">
                  <c:v>5.6</c:v>
                </c:pt>
                <c:pt idx="4">
                  <c:v>9</c:v>
                </c:pt>
                <c:pt idx="5">
                  <c:v>8.4</c:v>
                </c:pt>
                <c:pt idx="6">
                  <c:v>7.1</c:v>
                </c:pt>
              </c:numCache>
            </c:numRef>
          </c:val>
          <c:smooth val="0"/>
        </c:ser>
        <c:ser>
          <c:idx val="1"/>
          <c:order val="1"/>
          <c:tx>
            <c:strRef>
              <c:f>גיליון1!$C$1</c:f>
              <c:strCache>
                <c:ptCount val="1"/>
                <c:pt idx="0">
                  <c:v>2013</c:v>
                </c:pt>
              </c:strCache>
            </c:strRef>
          </c:tx>
          <c:spPr>
            <a:ln w="31750" cap="rnd">
              <a:solidFill>
                <a:schemeClr val="accent2">
                  <a:alpha val="85000"/>
                </a:schemeClr>
              </a:solidFill>
              <a:round/>
            </a:ln>
            <a:effectLst/>
          </c:spPr>
          <c:marker>
            <c:symbol val="circle"/>
            <c:size val="6"/>
            <c:spPr>
              <a:solidFill>
                <a:schemeClr val="accent2">
                  <a:alpha val="85000"/>
                </a:schemeClr>
              </a:solidFill>
              <a:ln>
                <a:noFill/>
              </a:ln>
              <a:effectLst/>
            </c:spPr>
          </c:marker>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גיליון1!$C$2:$C$8</c:f>
              <c:numCache>
                <c:formatCode>General</c:formatCode>
                <c:ptCount val="7"/>
                <c:pt idx="0">
                  <c:v>10.8</c:v>
                </c:pt>
                <c:pt idx="1">
                  <c:v>8.6</c:v>
                </c:pt>
                <c:pt idx="2">
                  <c:v>17.3</c:v>
                </c:pt>
                <c:pt idx="3">
                  <c:v>26.2</c:v>
                </c:pt>
                <c:pt idx="4">
                  <c:v>12.2</c:v>
                </c:pt>
                <c:pt idx="5">
                  <c:v>12.8</c:v>
                </c:pt>
                <c:pt idx="6">
                  <c:v>7.4</c:v>
                </c:pt>
              </c:numCache>
            </c:numRef>
          </c:val>
          <c:smooth val="0"/>
        </c:ser>
        <c:dLbls>
          <c:showLegendKey val="0"/>
          <c:showVal val="0"/>
          <c:showCatName val="0"/>
          <c:showSerName val="0"/>
          <c:showPercent val="0"/>
          <c:showBubbleSize val="0"/>
        </c:dLbls>
        <c:marker val="1"/>
        <c:smooth val="0"/>
        <c:axId val="343713104"/>
        <c:axId val="343715848"/>
      </c:lineChart>
      <c:catAx>
        <c:axId val="3437131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715848"/>
        <c:crosses val="autoZero"/>
        <c:auto val="1"/>
        <c:lblAlgn val="ctr"/>
        <c:lblOffset val="100"/>
        <c:noMultiLvlLbl val="0"/>
      </c:catAx>
      <c:valAx>
        <c:axId val="34371584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371310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אירועים</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גיליון1!$B$2:$B$8</c:f>
              <c:numCache>
                <c:formatCode>0%</c:formatCode>
                <c:ptCount val="7"/>
                <c:pt idx="0">
                  <c:v>0.06</c:v>
                </c:pt>
                <c:pt idx="1">
                  <c:v>-0.02</c:v>
                </c:pt>
                <c:pt idx="2">
                  <c:v>-0.01</c:v>
                </c:pt>
                <c:pt idx="3">
                  <c:v>-0.23</c:v>
                </c:pt>
                <c:pt idx="4">
                  <c:v>-0.01</c:v>
                </c:pt>
                <c:pt idx="5">
                  <c:v>0.06</c:v>
                </c:pt>
                <c:pt idx="6">
                  <c:v>0.17</c:v>
                </c:pt>
              </c:numCache>
            </c:numRef>
          </c:val>
        </c:ser>
        <c:ser>
          <c:idx val="1"/>
          <c:order val="1"/>
          <c:tx>
            <c:strRef>
              <c:f>גיליון1!$C$1</c:f>
              <c:strCache>
                <c:ptCount val="1"/>
                <c:pt idx="0">
                  <c:v>שינוי בזמן תגובה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A38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תל אביב יפו</c:v>
                </c:pt>
                <c:pt idx="1">
                  <c:v>ירושלים</c:v>
                </c:pt>
                <c:pt idx="2">
                  <c:v>חיפה</c:v>
                </c:pt>
                <c:pt idx="3">
                  <c:v>באר שבע</c:v>
                </c:pt>
                <c:pt idx="4">
                  <c:v>נתניה</c:v>
                </c:pt>
                <c:pt idx="5">
                  <c:v>כפר סבא</c:v>
                </c:pt>
                <c:pt idx="6">
                  <c:v>לוד</c:v>
                </c:pt>
              </c:strCache>
            </c:strRef>
          </c:cat>
          <c:val>
            <c:numRef>
              <c:f>גיליון1!$C$2:$C$8</c:f>
              <c:numCache>
                <c:formatCode>0%</c:formatCode>
                <c:ptCount val="7"/>
                <c:pt idx="0">
                  <c:v>1.08</c:v>
                </c:pt>
                <c:pt idx="1">
                  <c:v>0.08</c:v>
                </c:pt>
                <c:pt idx="2">
                  <c:v>0.38</c:v>
                </c:pt>
                <c:pt idx="3">
                  <c:v>3.68</c:v>
                </c:pt>
                <c:pt idx="4">
                  <c:v>0.36</c:v>
                </c:pt>
                <c:pt idx="5">
                  <c:v>0.52</c:v>
                </c:pt>
                <c:pt idx="6">
                  <c:v>0.04</c:v>
                </c:pt>
              </c:numCache>
            </c:numRef>
          </c:val>
        </c:ser>
        <c:dLbls>
          <c:showLegendKey val="0"/>
          <c:showVal val="1"/>
          <c:showCatName val="0"/>
          <c:showSerName val="0"/>
          <c:showPercent val="0"/>
          <c:showBubbleSize val="0"/>
        </c:dLbls>
        <c:gapWidth val="150"/>
        <c:overlap val="-25"/>
        <c:axId val="344767088"/>
        <c:axId val="344764736"/>
      </c:barChart>
      <c:catAx>
        <c:axId val="344767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4764736"/>
        <c:crosses val="autoZero"/>
        <c:auto val="1"/>
        <c:lblAlgn val="ctr"/>
        <c:lblOffset val="100"/>
        <c:noMultiLvlLbl val="0"/>
      </c:catAx>
      <c:valAx>
        <c:axId val="344764736"/>
        <c:scaling>
          <c:orientation val="minMax"/>
        </c:scaling>
        <c:delete val="1"/>
        <c:axPos val="l"/>
        <c:numFmt formatCode="0%" sourceLinked="1"/>
        <c:majorTickMark val="none"/>
        <c:minorTickMark val="none"/>
        <c:tickLblPos val="nextTo"/>
        <c:crossAx val="344767088"/>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2011</c:v>
                </c:pt>
              </c:strCache>
            </c:strRef>
          </c:tx>
          <c:spPr>
            <a:solidFill>
              <a:schemeClr val="accent1">
                <a:alpha val="85000"/>
              </a:schemeClr>
            </a:solidFill>
            <a:ln w="9525" cap="flat" cmpd="sng" algn="ctr">
              <a:solidFill>
                <a:schemeClr val="lt1">
                  <a:alpha val="50000"/>
                </a:schemeClr>
              </a:solidFill>
              <a:round/>
            </a:ln>
            <a:effectLst/>
          </c:spPr>
          <c:invertIfNegative val="0"/>
          <c:cat>
            <c:strRef>
              <c:f>גיליון1!$A$2:$A$8</c:f>
              <c:strCache>
                <c:ptCount val="7"/>
                <c:pt idx="0">
                  <c:v>צפון</c:v>
                </c:pt>
                <c:pt idx="1">
                  <c:v>חוף</c:v>
                </c:pt>
                <c:pt idx="2">
                  <c:v>ת"א</c:v>
                </c:pt>
                <c:pt idx="3">
                  <c:v>מרכז</c:v>
                </c:pt>
                <c:pt idx="4">
                  <c:v>י"ם</c:v>
                </c:pt>
                <c:pt idx="5">
                  <c:v>ש"י</c:v>
                </c:pt>
                <c:pt idx="6">
                  <c:v>דרום</c:v>
                </c:pt>
              </c:strCache>
            </c:strRef>
          </c:cat>
          <c:val>
            <c:numRef>
              <c:f>גיליון1!$B$2:$B$8</c:f>
              <c:numCache>
                <c:formatCode>General</c:formatCode>
                <c:ptCount val="7"/>
                <c:pt idx="0">
                  <c:v>401648</c:v>
                </c:pt>
                <c:pt idx="1">
                  <c:v>1413526</c:v>
                </c:pt>
                <c:pt idx="2">
                  <c:v>1623886</c:v>
                </c:pt>
                <c:pt idx="3">
                  <c:v>1777030</c:v>
                </c:pt>
                <c:pt idx="4">
                  <c:v>1133449</c:v>
                </c:pt>
                <c:pt idx="5">
                  <c:v>446197</c:v>
                </c:pt>
                <c:pt idx="6">
                  <c:v>1185938</c:v>
                </c:pt>
              </c:numCache>
            </c:numRef>
          </c:val>
        </c:ser>
        <c:ser>
          <c:idx val="1"/>
          <c:order val="1"/>
          <c:tx>
            <c:strRef>
              <c:f>גיליון1!$C$1</c:f>
              <c:strCache>
                <c:ptCount val="1"/>
                <c:pt idx="0">
                  <c:v>2012</c:v>
                </c:pt>
              </c:strCache>
            </c:strRef>
          </c:tx>
          <c:spPr>
            <a:solidFill>
              <a:schemeClr val="accent2">
                <a:alpha val="85000"/>
              </a:schemeClr>
            </a:solidFill>
            <a:ln w="9525" cap="flat" cmpd="sng" algn="ctr">
              <a:solidFill>
                <a:schemeClr val="lt1">
                  <a:alpha val="50000"/>
                </a:schemeClr>
              </a:solidFill>
              <a:round/>
            </a:ln>
            <a:effectLst/>
          </c:spPr>
          <c:invertIfNegative val="0"/>
          <c:cat>
            <c:strRef>
              <c:f>גיליון1!$A$2:$A$8</c:f>
              <c:strCache>
                <c:ptCount val="7"/>
                <c:pt idx="0">
                  <c:v>צפון</c:v>
                </c:pt>
                <c:pt idx="1">
                  <c:v>חוף</c:v>
                </c:pt>
                <c:pt idx="2">
                  <c:v>ת"א</c:v>
                </c:pt>
                <c:pt idx="3">
                  <c:v>מרכז</c:v>
                </c:pt>
                <c:pt idx="4">
                  <c:v>י"ם</c:v>
                </c:pt>
                <c:pt idx="5">
                  <c:v>ש"י</c:v>
                </c:pt>
                <c:pt idx="6">
                  <c:v>דרום</c:v>
                </c:pt>
              </c:strCache>
            </c:strRef>
          </c:cat>
          <c:val>
            <c:numRef>
              <c:f>גיליון1!$C$2:$C$8</c:f>
              <c:numCache>
                <c:formatCode>General</c:formatCode>
                <c:ptCount val="7"/>
                <c:pt idx="0">
                  <c:v>837425</c:v>
                </c:pt>
                <c:pt idx="1">
                  <c:v>1101220</c:v>
                </c:pt>
                <c:pt idx="2">
                  <c:v>1608719</c:v>
                </c:pt>
                <c:pt idx="3">
                  <c:v>1863244</c:v>
                </c:pt>
                <c:pt idx="4">
                  <c:v>1212278</c:v>
                </c:pt>
                <c:pt idx="5">
                  <c:v>428606</c:v>
                </c:pt>
                <c:pt idx="6">
                  <c:v>1403786</c:v>
                </c:pt>
              </c:numCache>
            </c:numRef>
          </c:val>
        </c:ser>
        <c:ser>
          <c:idx val="2"/>
          <c:order val="2"/>
          <c:tx>
            <c:strRef>
              <c:f>גיליון1!$D$1</c:f>
              <c:strCache>
                <c:ptCount val="1"/>
                <c:pt idx="0">
                  <c:v>2013</c:v>
                </c:pt>
              </c:strCache>
            </c:strRef>
          </c:tx>
          <c:spPr>
            <a:solidFill>
              <a:schemeClr val="accent3">
                <a:alpha val="85000"/>
              </a:schemeClr>
            </a:solidFill>
            <a:ln w="9525" cap="flat" cmpd="sng" algn="ctr">
              <a:solidFill>
                <a:schemeClr val="lt1">
                  <a:alpha val="50000"/>
                </a:schemeClr>
              </a:solidFill>
              <a:round/>
            </a:ln>
            <a:effectLst/>
          </c:spPr>
          <c:invertIfNegative val="0"/>
          <c:cat>
            <c:strRef>
              <c:f>גיליון1!$A$2:$A$8</c:f>
              <c:strCache>
                <c:ptCount val="7"/>
                <c:pt idx="0">
                  <c:v>צפון</c:v>
                </c:pt>
                <c:pt idx="1">
                  <c:v>חוף</c:v>
                </c:pt>
                <c:pt idx="2">
                  <c:v>ת"א</c:v>
                </c:pt>
                <c:pt idx="3">
                  <c:v>מרכז</c:v>
                </c:pt>
                <c:pt idx="4">
                  <c:v>י"ם</c:v>
                </c:pt>
                <c:pt idx="5">
                  <c:v>ש"י</c:v>
                </c:pt>
                <c:pt idx="6">
                  <c:v>דרום</c:v>
                </c:pt>
              </c:strCache>
            </c:strRef>
          </c:cat>
          <c:val>
            <c:numRef>
              <c:f>גיליון1!$D$2:$D$8</c:f>
              <c:numCache>
                <c:formatCode>General</c:formatCode>
                <c:ptCount val="7"/>
                <c:pt idx="0">
                  <c:v>1022398</c:v>
                </c:pt>
                <c:pt idx="1">
                  <c:v>1096800</c:v>
                </c:pt>
                <c:pt idx="2">
                  <c:v>1591843</c:v>
                </c:pt>
                <c:pt idx="3">
                  <c:v>1745801</c:v>
                </c:pt>
                <c:pt idx="4">
                  <c:v>1176334</c:v>
                </c:pt>
                <c:pt idx="5">
                  <c:v>418113</c:v>
                </c:pt>
                <c:pt idx="6">
                  <c:v>1766599</c:v>
                </c:pt>
              </c:numCache>
            </c:numRef>
          </c:val>
        </c:ser>
        <c:dLbls>
          <c:showLegendKey val="0"/>
          <c:showVal val="0"/>
          <c:showCatName val="0"/>
          <c:showSerName val="0"/>
          <c:showPercent val="0"/>
          <c:showBubbleSize val="0"/>
        </c:dLbls>
        <c:gapWidth val="150"/>
        <c:axId val="344763560"/>
        <c:axId val="344762776"/>
      </c:barChart>
      <c:catAx>
        <c:axId val="3447635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4762776"/>
        <c:crosses val="autoZero"/>
        <c:auto val="1"/>
        <c:lblAlgn val="ctr"/>
        <c:lblOffset val="100"/>
        <c:noMultiLvlLbl val="0"/>
      </c:catAx>
      <c:valAx>
        <c:axId val="34476277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476356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גיליון1!$B$1</c:f>
              <c:strCache>
                <c:ptCount val="1"/>
                <c:pt idx="0">
                  <c:v>2011</c:v>
                </c:pt>
              </c:strCache>
            </c:strRef>
          </c:tx>
          <c:spPr>
            <a:ln w="31750" cap="rnd">
              <a:solidFill>
                <a:schemeClr val="accent1">
                  <a:alpha val="85000"/>
                </a:schemeClr>
              </a:solidFill>
              <a:round/>
            </a:ln>
            <a:effectLst/>
          </c:spPr>
          <c:marker>
            <c:symbol val="circle"/>
            <c:size val="6"/>
            <c:spPr>
              <a:solidFill>
                <a:schemeClr val="accent1">
                  <a:alpha val="85000"/>
                </a:schemeClr>
              </a:solidFill>
              <a:ln>
                <a:noFill/>
              </a:ln>
              <a:effectLst/>
            </c:spPr>
          </c:marker>
          <c:cat>
            <c:strRef>
              <c:f>גיליון1!$A$2:$A$8</c:f>
              <c:strCache>
                <c:ptCount val="7"/>
                <c:pt idx="0">
                  <c:v>צפון</c:v>
                </c:pt>
                <c:pt idx="1">
                  <c:v>חוף</c:v>
                </c:pt>
                <c:pt idx="2">
                  <c:v>ת"א</c:v>
                </c:pt>
                <c:pt idx="3">
                  <c:v>מרכז</c:v>
                </c:pt>
                <c:pt idx="4">
                  <c:v>י"ם</c:v>
                </c:pt>
                <c:pt idx="5">
                  <c:v>ש"י</c:v>
                </c:pt>
                <c:pt idx="6">
                  <c:v>דרום</c:v>
                </c:pt>
              </c:strCache>
            </c:strRef>
          </c:cat>
          <c:val>
            <c:numRef>
              <c:f>גיליון1!$B$2:$B$8</c:f>
              <c:numCache>
                <c:formatCode>General</c:formatCode>
                <c:ptCount val="7"/>
                <c:pt idx="0">
                  <c:v>4.5599999999999996</c:v>
                </c:pt>
                <c:pt idx="1">
                  <c:v>5.13</c:v>
                </c:pt>
                <c:pt idx="2">
                  <c:v>5.08</c:v>
                </c:pt>
                <c:pt idx="3">
                  <c:v>4.13</c:v>
                </c:pt>
                <c:pt idx="4">
                  <c:v>3.35</c:v>
                </c:pt>
                <c:pt idx="5">
                  <c:v>5.25</c:v>
                </c:pt>
                <c:pt idx="6">
                  <c:v>4.16</c:v>
                </c:pt>
              </c:numCache>
            </c:numRef>
          </c:val>
          <c:smooth val="0"/>
        </c:ser>
        <c:ser>
          <c:idx val="1"/>
          <c:order val="1"/>
          <c:tx>
            <c:strRef>
              <c:f>גיליון1!$C$1</c:f>
              <c:strCache>
                <c:ptCount val="1"/>
                <c:pt idx="0">
                  <c:v>2012</c:v>
                </c:pt>
              </c:strCache>
            </c:strRef>
          </c:tx>
          <c:spPr>
            <a:ln w="31750" cap="rnd">
              <a:solidFill>
                <a:schemeClr val="accent2">
                  <a:alpha val="85000"/>
                </a:schemeClr>
              </a:solidFill>
              <a:round/>
            </a:ln>
            <a:effectLst/>
          </c:spPr>
          <c:marker>
            <c:symbol val="circle"/>
            <c:size val="6"/>
            <c:spPr>
              <a:solidFill>
                <a:schemeClr val="accent2">
                  <a:alpha val="85000"/>
                </a:schemeClr>
              </a:solidFill>
              <a:ln>
                <a:noFill/>
              </a:ln>
              <a:effectLst/>
            </c:spPr>
          </c:marker>
          <c:cat>
            <c:strRef>
              <c:f>גיליון1!$A$2:$A$8</c:f>
              <c:strCache>
                <c:ptCount val="7"/>
                <c:pt idx="0">
                  <c:v>צפון</c:v>
                </c:pt>
                <c:pt idx="1">
                  <c:v>חוף</c:v>
                </c:pt>
                <c:pt idx="2">
                  <c:v>ת"א</c:v>
                </c:pt>
                <c:pt idx="3">
                  <c:v>מרכז</c:v>
                </c:pt>
                <c:pt idx="4">
                  <c:v>י"ם</c:v>
                </c:pt>
                <c:pt idx="5">
                  <c:v>ש"י</c:v>
                </c:pt>
                <c:pt idx="6">
                  <c:v>דרום</c:v>
                </c:pt>
              </c:strCache>
            </c:strRef>
          </c:cat>
          <c:val>
            <c:numRef>
              <c:f>גיליון1!$C$2:$C$8</c:f>
              <c:numCache>
                <c:formatCode>General</c:formatCode>
                <c:ptCount val="7"/>
                <c:pt idx="0">
                  <c:v>2.7</c:v>
                </c:pt>
                <c:pt idx="1">
                  <c:v>3.38</c:v>
                </c:pt>
                <c:pt idx="2">
                  <c:v>4.09</c:v>
                </c:pt>
                <c:pt idx="3">
                  <c:v>5.44</c:v>
                </c:pt>
                <c:pt idx="4">
                  <c:v>4.1100000000000003</c:v>
                </c:pt>
                <c:pt idx="5">
                  <c:v>5.04</c:v>
                </c:pt>
                <c:pt idx="6">
                  <c:v>3.25</c:v>
                </c:pt>
              </c:numCache>
            </c:numRef>
          </c:val>
          <c:smooth val="0"/>
        </c:ser>
        <c:ser>
          <c:idx val="2"/>
          <c:order val="2"/>
          <c:tx>
            <c:strRef>
              <c:f>גיליון1!$D$1</c:f>
              <c:strCache>
                <c:ptCount val="1"/>
                <c:pt idx="0">
                  <c:v>2013</c:v>
                </c:pt>
              </c:strCache>
            </c:strRef>
          </c:tx>
          <c:spPr>
            <a:ln w="31750" cap="rnd">
              <a:solidFill>
                <a:schemeClr val="accent3">
                  <a:alpha val="85000"/>
                </a:schemeClr>
              </a:solidFill>
              <a:round/>
            </a:ln>
            <a:effectLst/>
          </c:spPr>
          <c:marker>
            <c:symbol val="circle"/>
            <c:size val="6"/>
            <c:spPr>
              <a:solidFill>
                <a:schemeClr val="accent3">
                  <a:alpha val="85000"/>
                </a:schemeClr>
              </a:solidFill>
              <a:ln>
                <a:noFill/>
              </a:ln>
              <a:effectLst/>
            </c:spPr>
          </c:marker>
          <c:cat>
            <c:strRef>
              <c:f>גיליון1!$A$2:$A$8</c:f>
              <c:strCache>
                <c:ptCount val="7"/>
                <c:pt idx="0">
                  <c:v>צפון</c:v>
                </c:pt>
                <c:pt idx="1">
                  <c:v>חוף</c:v>
                </c:pt>
                <c:pt idx="2">
                  <c:v>ת"א</c:v>
                </c:pt>
                <c:pt idx="3">
                  <c:v>מרכז</c:v>
                </c:pt>
                <c:pt idx="4">
                  <c:v>י"ם</c:v>
                </c:pt>
                <c:pt idx="5">
                  <c:v>ש"י</c:v>
                </c:pt>
                <c:pt idx="6">
                  <c:v>דרום</c:v>
                </c:pt>
              </c:strCache>
            </c:strRef>
          </c:cat>
          <c:val>
            <c:numRef>
              <c:f>גיליון1!$D$2:$D$8</c:f>
              <c:numCache>
                <c:formatCode>General</c:formatCode>
                <c:ptCount val="7"/>
                <c:pt idx="0">
                  <c:v>2.76</c:v>
                </c:pt>
                <c:pt idx="1">
                  <c:v>2.72</c:v>
                </c:pt>
                <c:pt idx="2">
                  <c:v>5.01</c:v>
                </c:pt>
                <c:pt idx="3">
                  <c:v>6.55</c:v>
                </c:pt>
                <c:pt idx="4">
                  <c:v>3.37</c:v>
                </c:pt>
                <c:pt idx="5">
                  <c:v>3.99</c:v>
                </c:pt>
                <c:pt idx="6">
                  <c:v>3.7</c:v>
                </c:pt>
              </c:numCache>
            </c:numRef>
          </c:val>
          <c:smooth val="0"/>
        </c:ser>
        <c:dLbls>
          <c:showLegendKey val="0"/>
          <c:showVal val="0"/>
          <c:showCatName val="0"/>
          <c:showSerName val="0"/>
          <c:showPercent val="0"/>
          <c:showBubbleSize val="0"/>
        </c:dLbls>
        <c:marker val="1"/>
        <c:smooth val="0"/>
        <c:axId val="344762384"/>
        <c:axId val="344768656"/>
      </c:lineChart>
      <c:catAx>
        <c:axId val="3447623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4768656"/>
        <c:crosses val="autoZero"/>
        <c:auto val="1"/>
        <c:lblAlgn val="ctr"/>
        <c:lblOffset val="100"/>
        <c:noMultiLvlLbl val="0"/>
      </c:catAx>
      <c:valAx>
        <c:axId val="3447686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476238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פניות</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גיליון1!$B$2:$B$8</c:f>
              <c:numCache>
                <c:formatCode>0%</c:formatCode>
                <c:ptCount val="7"/>
                <c:pt idx="0">
                  <c:v>1.08</c:v>
                </c:pt>
                <c:pt idx="1">
                  <c:v>-0.22</c:v>
                </c:pt>
                <c:pt idx="2">
                  <c:v>-0.01</c:v>
                </c:pt>
                <c:pt idx="3">
                  <c:v>0.05</c:v>
                </c:pt>
                <c:pt idx="4">
                  <c:v>7.0000000000000007E-2</c:v>
                </c:pt>
                <c:pt idx="5">
                  <c:v>-0.04</c:v>
                </c:pt>
                <c:pt idx="6">
                  <c:v>0.18</c:v>
                </c:pt>
              </c:numCache>
            </c:numRef>
          </c:val>
        </c:ser>
        <c:ser>
          <c:idx val="1"/>
          <c:order val="1"/>
          <c:tx>
            <c:strRef>
              <c:f>גיליון1!$C$1</c:f>
              <c:strCache>
                <c:ptCount val="1"/>
                <c:pt idx="0">
                  <c:v>שינוי בזמן מענה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A38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גיליון1!$C$2:$C$8</c:f>
              <c:numCache>
                <c:formatCode>0%</c:formatCode>
                <c:ptCount val="7"/>
                <c:pt idx="0">
                  <c:v>-0.41</c:v>
                </c:pt>
                <c:pt idx="1">
                  <c:v>-0.34</c:v>
                </c:pt>
                <c:pt idx="2">
                  <c:v>-0.19</c:v>
                </c:pt>
                <c:pt idx="3">
                  <c:v>0.32</c:v>
                </c:pt>
                <c:pt idx="4">
                  <c:v>0.23</c:v>
                </c:pt>
                <c:pt idx="5">
                  <c:v>-0.04</c:v>
                </c:pt>
                <c:pt idx="6">
                  <c:v>-0.22</c:v>
                </c:pt>
              </c:numCache>
            </c:numRef>
          </c:val>
        </c:ser>
        <c:dLbls>
          <c:showLegendKey val="0"/>
          <c:showVal val="1"/>
          <c:showCatName val="0"/>
          <c:showSerName val="0"/>
          <c:showPercent val="0"/>
          <c:showBubbleSize val="0"/>
        </c:dLbls>
        <c:gapWidth val="150"/>
        <c:overlap val="-25"/>
        <c:axId val="396623816"/>
        <c:axId val="396624992"/>
      </c:barChart>
      <c:catAx>
        <c:axId val="396623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96624992"/>
        <c:crosses val="autoZero"/>
        <c:auto val="1"/>
        <c:lblAlgn val="ctr"/>
        <c:lblOffset val="100"/>
        <c:noMultiLvlLbl val="0"/>
      </c:catAx>
      <c:valAx>
        <c:axId val="396624992"/>
        <c:scaling>
          <c:orientation val="minMax"/>
        </c:scaling>
        <c:delete val="1"/>
        <c:axPos val="l"/>
        <c:numFmt formatCode="0%" sourceLinked="1"/>
        <c:majorTickMark val="none"/>
        <c:minorTickMark val="none"/>
        <c:tickLblPos val="nextTo"/>
        <c:crossAx val="396623816"/>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פניות</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גיליון1!$B$2:$B$8</c:f>
              <c:numCache>
                <c:formatCode>0%</c:formatCode>
                <c:ptCount val="7"/>
                <c:pt idx="0">
                  <c:v>0.22</c:v>
                </c:pt>
                <c:pt idx="1">
                  <c:v>-4.0000000000000001E-3</c:v>
                </c:pt>
                <c:pt idx="2">
                  <c:v>-0.01</c:v>
                </c:pt>
                <c:pt idx="3">
                  <c:v>-0.06</c:v>
                </c:pt>
                <c:pt idx="4">
                  <c:v>-0.03</c:v>
                </c:pt>
                <c:pt idx="5">
                  <c:v>-0.02</c:v>
                </c:pt>
                <c:pt idx="6">
                  <c:v>0.26</c:v>
                </c:pt>
              </c:numCache>
            </c:numRef>
          </c:val>
        </c:ser>
        <c:ser>
          <c:idx val="1"/>
          <c:order val="1"/>
          <c:tx>
            <c:strRef>
              <c:f>גיליון1!$C$1</c:f>
              <c:strCache>
                <c:ptCount val="1"/>
                <c:pt idx="0">
                  <c:v>שינוי בזמן מענה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A38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גיליון1!$C$2:$C$8</c:f>
              <c:numCache>
                <c:formatCode>0%</c:formatCode>
                <c:ptCount val="7"/>
                <c:pt idx="0">
                  <c:v>0.02</c:v>
                </c:pt>
                <c:pt idx="1">
                  <c:v>-0.2</c:v>
                </c:pt>
                <c:pt idx="2">
                  <c:v>0.22</c:v>
                </c:pt>
                <c:pt idx="3">
                  <c:v>0.2</c:v>
                </c:pt>
                <c:pt idx="4">
                  <c:v>-0.18</c:v>
                </c:pt>
                <c:pt idx="5">
                  <c:v>-0.21</c:v>
                </c:pt>
                <c:pt idx="6">
                  <c:v>0.14000000000000001</c:v>
                </c:pt>
              </c:numCache>
            </c:numRef>
          </c:val>
        </c:ser>
        <c:dLbls>
          <c:showLegendKey val="0"/>
          <c:showVal val="1"/>
          <c:showCatName val="0"/>
          <c:showSerName val="0"/>
          <c:showPercent val="0"/>
          <c:showBubbleSize val="0"/>
        </c:dLbls>
        <c:gapWidth val="150"/>
        <c:overlap val="-25"/>
        <c:axId val="397541408"/>
        <c:axId val="397543368"/>
      </c:barChart>
      <c:catAx>
        <c:axId val="397541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97543368"/>
        <c:crosses val="autoZero"/>
        <c:auto val="1"/>
        <c:lblAlgn val="ctr"/>
        <c:lblOffset val="100"/>
        <c:noMultiLvlLbl val="0"/>
      </c:catAx>
      <c:valAx>
        <c:axId val="397543368"/>
        <c:scaling>
          <c:orientation val="minMax"/>
        </c:scaling>
        <c:delete val="1"/>
        <c:axPos val="l"/>
        <c:numFmt formatCode="0%" sourceLinked="1"/>
        <c:majorTickMark val="none"/>
        <c:minorTickMark val="none"/>
        <c:tickLblPos val="nextTo"/>
        <c:crossAx val="397541408"/>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שינוי בכמות פניות</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1A446"/>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גיליון1!$B$2:$B$8</c:f>
              <c:numCache>
                <c:formatCode>0%</c:formatCode>
                <c:ptCount val="7"/>
                <c:pt idx="0">
                  <c:v>1.55</c:v>
                </c:pt>
                <c:pt idx="1">
                  <c:v>-0.22</c:v>
                </c:pt>
                <c:pt idx="2">
                  <c:v>-0.02</c:v>
                </c:pt>
                <c:pt idx="3">
                  <c:v>-0.02</c:v>
                </c:pt>
                <c:pt idx="4">
                  <c:v>0.04</c:v>
                </c:pt>
                <c:pt idx="5">
                  <c:v>-0.06</c:v>
                </c:pt>
                <c:pt idx="6">
                  <c:v>0.49</c:v>
                </c:pt>
              </c:numCache>
            </c:numRef>
          </c:val>
        </c:ser>
        <c:ser>
          <c:idx val="1"/>
          <c:order val="1"/>
          <c:tx>
            <c:strRef>
              <c:f>גיליון1!$C$1</c:f>
              <c:strCache>
                <c:ptCount val="1"/>
                <c:pt idx="0">
                  <c:v>שינוי בזמן מענה</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A38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גיליון1!$A$2:$A$8</c:f>
              <c:strCache>
                <c:ptCount val="7"/>
                <c:pt idx="0">
                  <c:v>צפון</c:v>
                </c:pt>
                <c:pt idx="1">
                  <c:v>חוף</c:v>
                </c:pt>
                <c:pt idx="2">
                  <c:v>ת"א</c:v>
                </c:pt>
                <c:pt idx="3">
                  <c:v>מרכז</c:v>
                </c:pt>
                <c:pt idx="4">
                  <c:v>י"ם</c:v>
                </c:pt>
                <c:pt idx="5">
                  <c:v>ש"י</c:v>
                </c:pt>
                <c:pt idx="6">
                  <c:v>דרום</c:v>
                </c:pt>
              </c:strCache>
            </c:strRef>
          </c:cat>
          <c:val>
            <c:numRef>
              <c:f>גיליון1!$C$2:$C$8</c:f>
              <c:numCache>
                <c:formatCode>0%</c:formatCode>
                <c:ptCount val="7"/>
                <c:pt idx="0">
                  <c:v>-0.39</c:v>
                </c:pt>
                <c:pt idx="1">
                  <c:v>-0.47</c:v>
                </c:pt>
                <c:pt idx="2">
                  <c:v>-0.01</c:v>
                </c:pt>
                <c:pt idx="3">
                  <c:v>0.59</c:v>
                </c:pt>
                <c:pt idx="4">
                  <c:v>0.01</c:v>
                </c:pt>
                <c:pt idx="5">
                  <c:v>-0.24</c:v>
                </c:pt>
                <c:pt idx="6">
                  <c:v>-0.11</c:v>
                </c:pt>
              </c:numCache>
            </c:numRef>
          </c:val>
        </c:ser>
        <c:dLbls>
          <c:showLegendKey val="0"/>
          <c:showVal val="1"/>
          <c:showCatName val="0"/>
          <c:showSerName val="0"/>
          <c:showPercent val="0"/>
          <c:showBubbleSize val="0"/>
        </c:dLbls>
        <c:gapWidth val="150"/>
        <c:overlap val="-25"/>
        <c:axId val="287654552"/>
        <c:axId val="287656904"/>
      </c:barChart>
      <c:catAx>
        <c:axId val="287654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287656904"/>
        <c:crosses val="autoZero"/>
        <c:auto val="1"/>
        <c:lblAlgn val="ctr"/>
        <c:lblOffset val="100"/>
        <c:noMultiLvlLbl val="0"/>
      </c:catAx>
      <c:valAx>
        <c:axId val="287656904"/>
        <c:scaling>
          <c:orientation val="minMax"/>
        </c:scaling>
        <c:delete val="1"/>
        <c:axPos val="l"/>
        <c:numFmt formatCode="0%" sourceLinked="1"/>
        <c:majorTickMark val="none"/>
        <c:minorTickMark val="none"/>
        <c:tickLblPos val="nextTo"/>
        <c:crossAx val="287654552"/>
        <c:crosses val="autoZero"/>
        <c:crossBetween val="between"/>
      </c:valAx>
      <c:spPr>
        <a:noFill/>
        <a:ln>
          <a:noFill/>
        </a:ln>
        <a:effectLst/>
      </c:spPr>
    </c:plotArea>
    <c:legend>
      <c:legendPos val="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20.3</c:v>
                </c:pt>
                <c:pt idx="1">
                  <c:v>17.3</c:v>
                </c:pt>
                <c:pt idx="2">
                  <c:v>15.2</c:v>
                </c:pt>
                <c:pt idx="3">
                  <c:v>15.5</c:v>
                </c:pt>
                <c:pt idx="4">
                  <c:v>13.6</c:v>
                </c:pt>
                <c:pt idx="5">
                  <c:v>14.6</c:v>
                </c:pt>
                <c:pt idx="6">
                  <c:v>16.3</c:v>
                </c:pt>
                <c:pt idx="7">
                  <c:v>14.9</c:v>
                </c:pt>
                <c:pt idx="8">
                  <c:v>16.2</c:v>
                </c:pt>
              </c:numCache>
            </c:numRef>
          </c:val>
        </c:ser>
        <c:dLbls>
          <c:dLblPos val="inEnd"/>
          <c:showLegendKey val="0"/>
          <c:showVal val="1"/>
          <c:showCatName val="0"/>
          <c:showSerName val="0"/>
          <c:showPercent val="0"/>
          <c:showBubbleSize val="0"/>
        </c:dLbls>
        <c:gapWidth val="75"/>
        <c:overlap val="40"/>
        <c:axId val="342840368"/>
        <c:axId val="342839976"/>
      </c:barChart>
      <c:catAx>
        <c:axId val="34284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2839976"/>
        <c:crosses val="autoZero"/>
        <c:auto val="1"/>
        <c:lblAlgn val="ctr"/>
        <c:lblOffset val="100"/>
        <c:noMultiLvlLbl val="0"/>
      </c:catAx>
      <c:valAx>
        <c:axId val="34283997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28403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אירועים</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637605</c:v>
                </c:pt>
                <c:pt idx="1">
                  <c:v>50538</c:v>
                </c:pt>
                <c:pt idx="2">
                  <c:v>134034</c:v>
                </c:pt>
                <c:pt idx="3">
                  <c:v>368589</c:v>
                </c:pt>
                <c:pt idx="4">
                  <c:v>346712</c:v>
                </c:pt>
                <c:pt idx="5">
                  <c:v>46232</c:v>
                </c:pt>
                <c:pt idx="6">
                  <c:v>349543</c:v>
                </c:pt>
                <c:pt idx="7">
                  <c:v>49004</c:v>
                </c:pt>
                <c:pt idx="8">
                  <c:v>346611</c:v>
                </c:pt>
              </c:numCache>
            </c:numRef>
          </c:val>
        </c:ser>
        <c:dLbls>
          <c:showLegendKey val="0"/>
          <c:showVal val="0"/>
          <c:showCatName val="0"/>
          <c:showSerName val="0"/>
          <c:showPercent val="0"/>
          <c:showBubbleSize val="0"/>
        </c:dLbls>
        <c:gapWidth val="150"/>
        <c:axId val="342838408"/>
        <c:axId val="342840760"/>
      </c:barChart>
      <c:catAx>
        <c:axId val="342838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342840760"/>
        <c:crosses val="autoZero"/>
        <c:auto val="1"/>
        <c:lblAlgn val="ctr"/>
        <c:lblOffset val="100"/>
        <c:noMultiLvlLbl val="0"/>
      </c:catAx>
      <c:valAx>
        <c:axId val="3428407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crossAx val="34283840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סידרה 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637605</c:v>
                </c:pt>
                <c:pt idx="1">
                  <c:v>50538</c:v>
                </c:pt>
                <c:pt idx="2">
                  <c:v>134034</c:v>
                </c:pt>
                <c:pt idx="3">
                  <c:v>368589</c:v>
                </c:pt>
                <c:pt idx="4">
                  <c:v>346712</c:v>
                </c:pt>
                <c:pt idx="5">
                  <c:v>46232</c:v>
                </c:pt>
                <c:pt idx="6">
                  <c:v>349543</c:v>
                </c:pt>
                <c:pt idx="7">
                  <c:v>49004</c:v>
                </c:pt>
                <c:pt idx="8">
                  <c:v>346611</c:v>
                </c:pt>
              </c:numCache>
            </c:numRef>
          </c:val>
        </c:ser>
        <c:dLbls>
          <c:showLegendKey val="0"/>
          <c:showVal val="0"/>
          <c:showCatName val="0"/>
          <c:showSerName val="0"/>
          <c:showPercent val="1"/>
          <c:showBubbleSize val="0"/>
          <c:showLeaderLines val="1"/>
        </c:dLbls>
        <c:firstSliceAng val="0"/>
        <c:holeSize val="50"/>
      </c:doughnutChart>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24.4</c:v>
                </c:pt>
                <c:pt idx="1">
                  <c:v>23.3</c:v>
                </c:pt>
                <c:pt idx="2">
                  <c:v>18.2</c:v>
                </c:pt>
                <c:pt idx="3">
                  <c:v>18.5</c:v>
                </c:pt>
                <c:pt idx="4">
                  <c:v>16.399999999999999</c:v>
                </c:pt>
                <c:pt idx="5">
                  <c:v>18.399999999999999</c:v>
                </c:pt>
                <c:pt idx="6">
                  <c:v>19.8</c:v>
                </c:pt>
                <c:pt idx="7">
                  <c:v>17.100000000000001</c:v>
                </c:pt>
                <c:pt idx="8">
                  <c:v>18.5</c:v>
                </c:pt>
              </c:numCache>
            </c:numRef>
          </c:val>
        </c:ser>
        <c:dLbls>
          <c:dLblPos val="inEnd"/>
          <c:showLegendKey val="0"/>
          <c:showVal val="1"/>
          <c:showCatName val="0"/>
          <c:showSerName val="0"/>
          <c:showPercent val="0"/>
          <c:showBubbleSize val="0"/>
        </c:dLbls>
        <c:gapWidth val="75"/>
        <c:overlap val="40"/>
        <c:axId val="342843504"/>
        <c:axId val="342839584"/>
      </c:barChart>
      <c:catAx>
        <c:axId val="342843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2839584"/>
        <c:crosses val="autoZero"/>
        <c:auto val="1"/>
        <c:lblAlgn val="ctr"/>
        <c:lblOffset val="100"/>
        <c:noMultiLvlLbl val="0"/>
      </c:catAx>
      <c:valAx>
        <c:axId val="34283958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28435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אירועים</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668992</c:v>
                </c:pt>
                <c:pt idx="1">
                  <c:v>52457</c:v>
                </c:pt>
                <c:pt idx="2">
                  <c:v>179722</c:v>
                </c:pt>
                <c:pt idx="3">
                  <c:v>416594</c:v>
                </c:pt>
                <c:pt idx="4">
                  <c:v>375311</c:v>
                </c:pt>
                <c:pt idx="5">
                  <c:v>59359</c:v>
                </c:pt>
                <c:pt idx="6">
                  <c:v>402482</c:v>
                </c:pt>
                <c:pt idx="7">
                  <c:v>58653</c:v>
                </c:pt>
                <c:pt idx="8">
                  <c:v>357857</c:v>
                </c:pt>
              </c:numCache>
            </c:numRef>
          </c:val>
        </c:ser>
        <c:dLbls>
          <c:showLegendKey val="0"/>
          <c:showVal val="0"/>
          <c:showCatName val="0"/>
          <c:showSerName val="0"/>
          <c:showPercent val="0"/>
          <c:showBubbleSize val="0"/>
        </c:dLbls>
        <c:gapWidth val="150"/>
        <c:axId val="342843896"/>
        <c:axId val="342844288"/>
      </c:barChart>
      <c:catAx>
        <c:axId val="342843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342844288"/>
        <c:crosses val="autoZero"/>
        <c:auto val="1"/>
        <c:lblAlgn val="ctr"/>
        <c:lblOffset val="100"/>
        <c:noMultiLvlLbl val="0"/>
      </c:catAx>
      <c:valAx>
        <c:axId val="3428442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crossAx val="34284389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he-IL"/>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סידרה 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668992</c:v>
                </c:pt>
                <c:pt idx="1">
                  <c:v>52457</c:v>
                </c:pt>
                <c:pt idx="2">
                  <c:v>179722</c:v>
                </c:pt>
                <c:pt idx="3">
                  <c:v>416594</c:v>
                </c:pt>
                <c:pt idx="4">
                  <c:v>375311</c:v>
                </c:pt>
                <c:pt idx="5">
                  <c:v>59359</c:v>
                </c:pt>
                <c:pt idx="6">
                  <c:v>402482</c:v>
                </c:pt>
                <c:pt idx="7">
                  <c:v>58653</c:v>
                </c:pt>
                <c:pt idx="8">
                  <c:v>357857</c:v>
                </c:pt>
              </c:numCache>
            </c:numRef>
          </c:val>
        </c:ser>
        <c:dLbls>
          <c:showLegendKey val="0"/>
          <c:showVal val="0"/>
          <c:showCatName val="0"/>
          <c:showSerName val="0"/>
          <c:showPercent val="1"/>
          <c:showBubbleSize val="0"/>
          <c:showLeaderLines val="1"/>
        </c:dLbls>
        <c:firstSliceAng val="0"/>
        <c:holeSize val="50"/>
      </c:doughnutChart>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dTable>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גיליון1!$A$2:$A$10</c:f>
              <c:strCache>
                <c:ptCount val="9"/>
                <c:pt idx="0">
                  <c:v>איכות חיים הגנת הסביבה ורישוי</c:v>
                </c:pt>
                <c:pt idx="1">
                  <c:v>אירוע מרד"מ/ניידת</c:v>
                </c:pt>
                <c:pt idx="2">
                  <c:v>ביטחון</c:v>
                </c:pt>
                <c:pt idx="3">
                  <c:v>חירום וסכנות לציבור</c:v>
                </c:pt>
                <c:pt idx="4">
                  <c:v>סדר ציבורי/אלימות</c:v>
                </c:pt>
                <c:pt idx="5">
                  <c:v>סיוע</c:v>
                </c:pt>
                <c:pt idx="6">
                  <c:v>עבירות רכוש סמים ומין</c:v>
                </c:pt>
                <c:pt idx="7">
                  <c:v>פיקוד שליטה ופעולות משטרתיות</c:v>
                </c:pt>
                <c:pt idx="8">
                  <c:v>תנועה</c:v>
                </c:pt>
              </c:strCache>
            </c:strRef>
          </c:cat>
          <c:val>
            <c:numRef>
              <c:f>גיליון1!$B$2:$B$10</c:f>
              <c:numCache>
                <c:formatCode>General</c:formatCode>
                <c:ptCount val="9"/>
                <c:pt idx="0">
                  <c:v>25.5</c:v>
                </c:pt>
                <c:pt idx="1">
                  <c:v>27.9</c:v>
                </c:pt>
                <c:pt idx="2">
                  <c:v>19.899999999999999</c:v>
                </c:pt>
                <c:pt idx="3">
                  <c:v>19.3</c:v>
                </c:pt>
                <c:pt idx="4">
                  <c:v>17.8</c:v>
                </c:pt>
                <c:pt idx="5">
                  <c:v>20.5</c:v>
                </c:pt>
                <c:pt idx="6">
                  <c:v>20.5</c:v>
                </c:pt>
                <c:pt idx="7">
                  <c:v>18.3</c:v>
                </c:pt>
                <c:pt idx="8">
                  <c:v>20.5</c:v>
                </c:pt>
              </c:numCache>
            </c:numRef>
          </c:val>
        </c:ser>
        <c:dLbls>
          <c:dLblPos val="inEnd"/>
          <c:showLegendKey val="0"/>
          <c:showVal val="1"/>
          <c:showCatName val="0"/>
          <c:showSerName val="0"/>
          <c:showPercent val="0"/>
          <c:showBubbleSize val="0"/>
        </c:dLbls>
        <c:gapWidth val="75"/>
        <c:overlap val="40"/>
        <c:axId val="342839192"/>
        <c:axId val="343189488"/>
      </c:barChart>
      <c:catAx>
        <c:axId val="342839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343189488"/>
        <c:crosses val="autoZero"/>
        <c:auto val="1"/>
        <c:lblAlgn val="ctr"/>
        <c:lblOffset val="100"/>
        <c:noMultiLvlLbl val="0"/>
      </c:catAx>
      <c:valAx>
        <c:axId val="3431894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he-IL"/>
          </a:p>
        </c:txPr>
        <c:crossAx val="342839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a:xfrm>
            <a:off x="2692397" y="5037663"/>
            <a:ext cx="5214635" cy="279400"/>
          </a:xfrm>
        </p:spPr>
        <p:txBody>
          <a:bodyPr/>
          <a:lstStyle/>
          <a:p>
            <a:endParaRPr lang="he-IL" dirty="0"/>
          </a:p>
        </p:txBody>
      </p:sp>
      <p:sp>
        <p:nvSpPr>
          <p:cNvPr id="6" name="Slide Number Placeholder 5"/>
          <p:cNvSpPr>
            <a:spLocks noGrp="1"/>
          </p:cNvSpPr>
          <p:nvPr>
            <p:ph type="sldNum" sz="quarter" idx="12"/>
          </p:nvPr>
        </p:nvSpPr>
        <p:spPr>
          <a:xfrm>
            <a:off x="8956900" y="5037663"/>
            <a:ext cx="551167" cy="279400"/>
          </a:xfrm>
        </p:spPr>
        <p:txBody>
          <a:bodyPr/>
          <a:lstStyle/>
          <a:p>
            <a:fld id="{248E774E-C6F7-4BED-B216-A784DBAFE829}" type="slidenum">
              <a:rPr lang="he-IL" smtClean="0"/>
              <a:t>‹#›</a:t>
            </a:fld>
            <a:endParaRPr lang="he-IL"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06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55869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07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35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90281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08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57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65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2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37224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48E774E-C6F7-4BED-B216-A784DBAFE829}" type="slidenum">
              <a:rPr lang="he-IL" smtClean="0"/>
              <a:t>‹#›</a:t>
            </a:fld>
            <a:endParaRPr lang="he-IL"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64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235724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248E774E-C6F7-4BED-B216-A784DBAFE829}" type="slidenum">
              <a:rPr lang="he-IL" smtClean="0"/>
              <a:t>‹#›</a:t>
            </a:fld>
            <a:endParaRPr lang="he-IL"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23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248E774E-C6F7-4BED-B216-A784DBAFE829}" type="slidenum">
              <a:rPr lang="he-IL" smtClean="0"/>
              <a:t>‹#›</a:t>
            </a:fld>
            <a:endParaRPr lang="he-I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5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421691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248E774E-C6F7-4BED-B216-A784DBAFE829}" type="slidenum">
              <a:rPr lang="he-IL" smtClean="0"/>
              <a:t>‹#›</a:t>
            </a:fld>
            <a:endParaRPr lang="he-IL"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56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8B08DBF-C428-4740-94C9-E66C370723CF}" type="datetimeFigureOut">
              <a:rPr lang="he-IL" smtClean="0"/>
              <a:t>ו'/אב/תשע"ה</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248E774E-C6F7-4BED-B216-A784DBAFE829}" type="slidenum">
              <a:rPr lang="he-IL" smtClean="0"/>
              <a:t>‹#›</a:t>
            </a:fld>
            <a:endParaRPr lang="he-IL" dirty="0"/>
          </a:p>
        </p:txBody>
      </p:sp>
    </p:spTree>
    <p:extLst>
      <p:ext uri="{BB962C8B-B14F-4D97-AF65-F5344CB8AC3E}">
        <p14:creationId xmlns:p14="http://schemas.microsoft.com/office/powerpoint/2010/main" val="109775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B08DBF-C428-4740-94C9-E66C370723CF}" type="datetimeFigureOut">
              <a:rPr lang="he-IL" smtClean="0"/>
              <a:t>ו'/אב/תשע"ה</a:t>
            </a:fld>
            <a:endParaRPr lang="he-IL"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8E774E-C6F7-4BED-B216-A784DBAFE829}" type="slidenum">
              <a:rPr lang="he-IL" smtClean="0"/>
              <a:t>‹#›</a:t>
            </a:fld>
            <a:endParaRPr lang="he-IL" dirty="0"/>
          </a:p>
        </p:txBody>
      </p:sp>
    </p:spTree>
    <p:extLst>
      <p:ext uri="{BB962C8B-B14F-4D97-AF65-F5344CB8AC3E}">
        <p14:creationId xmlns:p14="http://schemas.microsoft.com/office/powerpoint/2010/main" val="366235014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כאשר אני מתקשר 100</a:t>
            </a:r>
            <a:endParaRPr lang="he-IL" b="1" dirty="0"/>
          </a:p>
        </p:txBody>
      </p:sp>
      <p:sp>
        <p:nvSpPr>
          <p:cNvPr id="3" name="כותרת משנה 2"/>
          <p:cNvSpPr>
            <a:spLocks noGrp="1"/>
          </p:cNvSpPr>
          <p:nvPr>
            <p:ph type="subTitle" idx="1"/>
          </p:nvPr>
        </p:nvSpPr>
        <p:spPr/>
        <p:txBody>
          <a:bodyPr/>
          <a:lstStyle/>
          <a:p>
            <a:r>
              <a:rPr lang="he-IL" dirty="0" smtClean="0"/>
              <a:t>האם אני יכול לסמוך על המשטרה שתגיע בזמן?</a:t>
            </a:r>
            <a:endParaRPr lang="he-IL" dirty="0"/>
          </a:p>
        </p:txBody>
      </p:sp>
    </p:spTree>
    <p:extLst>
      <p:ext uri="{BB962C8B-B14F-4D97-AF65-F5344CB8AC3E}">
        <p14:creationId xmlns:p14="http://schemas.microsoft.com/office/powerpoint/2010/main" val="283288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ביטחון</a:t>
            </a:r>
          </a:p>
        </p:txBody>
      </p:sp>
      <p:sp>
        <p:nvSpPr>
          <p:cNvPr id="5" name="מציין מיקום תוכן 4"/>
          <p:cNvSpPr>
            <a:spLocks noGrp="1"/>
          </p:cNvSpPr>
          <p:nvPr>
            <p:ph sz="half" idx="1"/>
          </p:nvPr>
        </p:nvSpPr>
        <p:spPr/>
        <p:txBody>
          <a:bodyPr>
            <a:normAutofit fontScale="92500" lnSpcReduction="20000"/>
          </a:bodyPr>
          <a:lstStyle/>
          <a:p>
            <a:r>
              <a:rPr lang="he-IL" dirty="0"/>
              <a:t>נפילת טיל/טילים</a:t>
            </a:r>
          </a:p>
          <a:p>
            <a:r>
              <a:rPr lang="he-IL" dirty="0"/>
              <a:t>פגיעה במתקנים</a:t>
            </a:r>
          </a:p>
          <a:p>
            <a:r>
              <a:rPr lang="he-IL" dirty="0"/>
              <a:t>פיצוץ/שמיעת פיצוץ</a:t>
            </a:r>
          </a:p>
          <a:p>
            <a:r>
              <a:rPr lang="he-IL" dirty="0"/>
              <a:t>פריצת מחסום</a:t>
            </a:r>
          </a:p>
          <a:p>
            <a:r>
              <a:rPr lang="he-IL" dirty="0"/>
              <a:t>רכב חשוד</a:t>
            </a:r>
          </a:p>
          <a:p>
            <a:r>
              <a:rPr lang="he-IL" dirty="0"/>
              <a:t>שוהה בלתי חוקי/מלין/מעסיק/מסייע</a:t>
            </a:r>
          </a:p>
          <a:p>
            <a:r>
              <a:rPr lang="he-IL" dirty="0"/>
              <a:t>תפיסת מבוקש</a:t>
            </a:r>
          </a:p>
        </p:txBody>
      </p:sp>
      <p:sp>
        <p:nvSpPr>
          <p:cNvPr id="6" name="מציין מיקום תוכן 5"/>
          <p:cNvSpPr>
            <a:spLocks noGrp="1"/>
          </p:cNvSpPr>
          <p:nvPr>
            <p:ph sz="half" idx="2"/>
          </p:nvPr>
        </p:nvSpPr>
        <p:spPr/>
        <p:txBody>
          <a:bodyPr>
            <a:normAutofit fontScale="92500" lnSpcReduction="20000"/>
          </a:bodyPr>
          <a:lstStyle/>
          <a:p>
            <a:r>
              <a:rPr lang="he-IL" dirty="0"/>
              <a:t>אירוע פח"ע (פעילות חבלנית עוינת)</a:t>
            </a:r>
          </a:p>
          <a:p>
            <a:r>
              <a:rPr lang="he-IL" dirty="0"/>
              <a:t>גרימת נזק</a:t>
            </a:r>
          </a:p>
          <a:p>
            <a:r>
              <a:rPr lang="he-IL" dirty="0"/>
              <a:t>הפרת צו אלוף</a:t>
            </a:r>
          </a:p>
          <a:p>
            <a:r>
              <a:rPr lang="he-IL" dirty="0"/>
              <a:t>חפץ חשוד</a:t>
            </a:r>
          </a:p>
          <a:p>
            <a:r>
              <a:rPr lang="he-IL" dirty="0"/>
              <a:t>יציאת טיל/טילים</a:t>
            </a:r>
          </a:p>
          <a:p>
            <a:r>
              <a:rPr lang="he-IL" dirty="0"/>
              <a:t>כלי טיס/שיט חשוד</a:t>
            </a:r>
          </a:p>
          <a:p>
            <a:r>
              <a:rPr lang="he-IL" dirty="0"/>
              <a:t>מסורב כניסה</a:t>
            </a:r>
          </a:p>
          <a:p>
            <a:r>
              <a:rPr lang="he-IL" dirty="0"/>
              <a:t>נגיעה בגדר/הסתננות</a:t>
            </a:r>
          </a:p>
        </p:txBody>
      </p:sp>
    </p:spTree>
    <p:extLst>
      <p:ext uri="{BB962C8B-B14F-4D97-AF65-F5344CB8AC3E}">
        <p14:creationId xmlns:p14="http://schemas.microsoft.com/office/powerpoint/2010/main" val="3391454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פיקוד שליטה ופעולות משטרתיות</a:t>
            </a:r>
          </a:p>
        </p:txBody>
      </p:sp>
      <p:sp>
        <p:nvSpPr>
          <p:cNvPr id="5" name="מציין מיקום תוכן 4"/>
          <p:cNvSpPr>
            <a:spLocks noGrp="1"/>
          </p:cNvSpPr>
          <p:nvPr>
            <p:ph sz="half" idx="1"/>
          </p:nvPr>
        </p:nvSpPr>
        <p:spPr/>
        <p:txBody>
          <a:bodyPr/>
          <a:lstStyle/>
          <a:p>
            <a:r>
              <a:rPr lang="he-IL" dirty="0"/>
              <a:t>לעדכן את מנהל המערכת</a:t>
            </a:r>
          </a:p>
          <a:p>
            <a:r>
              <a:rPr lang="he-IL" dirty="0"/>
              <a:t>מעצר/עיכוב</a:t>
            </a:r>
          </a:p>
          <a:p>
            <a:r>
              <a:rPr lang="he-IL" dirty="0"/>
              <a:t>תאונה באימונים/תאונת עבודה</a:t>
            </a:r>
          </a:p>
        </p:txBody>
      </p:sp>
      <p:sp>
        <p:nvSpPr>
          <p:cNvPr id="6" name="מציין מיקום תוכן 5"/>
          <p:cNvSpPr>
            <a:spLocks noGrp="1"/>
          </p:cNvSpPr>
          <p:nvPr>
            <p:ph sz="half" idx="2"/>
          </p:nvPr>
        </p:nvSpPr>
        <p:spPr/>
        <p:txBody>
          <a:bodyPr/>
          <a:lstStyle/>
          <a:p>
            <a:r>
              <a:rPr lang="he-IL" dirty="0"/>
              <a:t>אירוע בבית מעצר/שירות בתי הסוהר/בית משפט</a:t>
            </a:r>
          </a:p>
          <a:p>
            <a:r>
              <a:rPr lang="he-IL" dirty="0"/>
              <a:t>אירועי בחירות/פגיעה בסדרי משטר</a:t>
            </a:r>
          </a:p>
          <a:p>
            <a:r>
              <a:rPr lang="he-IL" dirty="0"/>
              <a:t>בריחה/ניסיון/אסיר/עציר</a:t>
            </a:r>
          </a:p>
        </p:txBody>
      </p:sp>
    </p:spTree>
    <p:extLst>
      <p:ext uri="{BB962C8B-B14F-4D97-AF65-F5344CB8AC3E}">
        <p14:creationId xmlns:p14="http://schemas.microsoft.com/office/powerpoint/2010/main" val="819691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סיוע</a:t>
            </a:r>
          </a:p>
        </p:txBody>
      </p:sp>
      <p:sp>
        <p:nvSpPr>
          <p:cNvPr id="5" name="מציין מיקום תוכן 4"/>
          <p:cNvSpPr>
            <a:spLocks noGrp="1"/>
          </p:cNvSpPr>
          <p:nvPr>
            <p:ph sz="half" idx="1"/>
          </p:nvPr>
        </p:nvSpPr>
        <p:spPr/>
        <p:txBody>
          <a:bodyPr/>
          <a:lstStyle/>
          <a:p>
            <a:r>
              <a:rPr lang="he-IL" dirty="0"/>
              <a:t>עבריין נמלט/דרוש חקירה/עריק/נפקד משמר הגבול</a:t>
            </a:r>
          </a:p>
          <a:p>
            <a:r>
              <a:rPr lang="he-IL" dirty="0"/>
              <a:t>איום/תקיפה/הפרעה לעובד ציבור</a:t>
            </a:r>
          </a:p>
          <a:p>
            <a:r>
              <a:rPr lang="he-IL" dirty="0"/>
              <a:t>פלישה לדירה/למקום ציבורי</a:t>
            </a:r>
          </a:p>
          <a:p>
            <a:r>
              <a:rPr lang="he-IL" dirty="0"/>
              <a:t>תקיפת שוטר/שוטר במצוקה</a:t>
            </a:r>
          </a:p>
        </p:txBody>
      </p:sp>
      <p:sp>
        <p:nvSpPr>
          <p:cNvPr id="6" name="מציין מיקום תוכן 5"/>
          <p:cNvSpPr>
            <a:spLocks noGrp="1"/>
          </p:cNvSpPr>
          <p:nvPr>
            <p:ph sz="half" idx="2"/>
          </p:nvPr>
        </p:nvSpPr>
        <p:spPr/>
        <p:txBody>
          <a:bodyPr/>
          <a:lstStyle/>
          <a:p>
            <a:r>
              <a:rPr lang="he-IL" dirty="0"/>
              <a:t>ביצוע צו/עזרה לביצוע צו</a:t>
            </a:r>
          </a:p>
          <a:p>
            <a:r>
              <a:rPr lang="he-IL" dirty="0"/>
              <a:t>הפרת פיקוח אלקטרוני</a:t>
            </a:r>
          </a:p>
          <a:p>
            <a:r>
              <a:rPr lang="he-IL" dirty="0"/>
              <a:t>הפרת צו/הפרעה לביצוע צו</a:t>
            </a:r>
          </a:p>
          <a:p>
            <a:r>
              <a:rPr lang="he-IL" dirty="0"/>
              <a:t>מרדף</a:t>
            </a:r>
          </a:p>
          <a:p>
            <a:r>
              <a:rPr lang="he-IL" dirty="0"/>
              <a:t>סיוע לבעלי תפקיד בעל סמכות חוקית</a:t>
            </a:r>
          </a:p>
        </p:txBody>
      </p:sp>
    </p:spTree>
    <p:extLst>
      <p:ext uri="{BB962C8B-B14F-4D97-AF65-F5344CB8AC3E}">
        <p14:creationId xmlns:p14="http://schemas.microsoft.com/office/powerpoint/2010/main" val="2213997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אירוע מרד"מ/ניידת</a:t>
            </a:r>
          </a:p>
        </p:txBody>
      </p:sp>
      <p:sp>
        <p:nvSpPr>
          <p:cNvPr id="5" name="מציין מיקום תוכן 4"/>
          <p:cNvSpPr>
            <a:spLocks noGrp="1"/>
          </p:cNvSpPr>
          <p:nvPr>
            <p:ph sz="half" idx="1"/>
          </p:nvPr>
        </p:nvSpPr>
        <p:spPr/>
        <p:txBody>
          <a:bodyPr/>
          <a:lstStyle/>
          <a:p>
            <a:r>
              <a:rPr lang="he-IL" dirty="0"/>
              <a:t>הצבת מחסומי שליטה/אזעקה</a:t>
            </a:r>
          </a:p>
          <a:p>
            <a:r>
              <a:rPr lang="he-IL" dirty="0"/>
              <a:t>ידיעה</a:t>
            </a:r>
          </a:p>
          <a:p>
            <a:r>
              <a:rPr lang="he-IL" dirty="0"/>
              <a:t>נוהל מעצור חשוד/קוד פעמון</a:t>
            </a:r>
          </a:p>
          <a:p>
            <a:r>
              <a:rPr lang="he-IL" dirty="0"/>
              <a:t>תיאום</a:t>
            </a:r>
          </a:p>
          <a:p>
            <a:r>
              <a:rPr lang="he-IL" dirty="0"/>
              <a:t>תרגיל</a:t>
            </a:r>
          </a:p>
        </p:txBody>
      </p:sp>
      <p:sp>
        <p:nvSpPr>
          <p:cNvPr id="6" name="מציין מיקום תוכן 5"/>
          <p:cNvSpPr>
            <a:spLocks noGrp="1"/>
          </p:cNvSpPr>
          <p:nvPr>
            <p:ph sz="half" idx="2"/>
          </p:nvPr>
        </p:nvSpPr>
        <p:spPr/>
        <p:txBody>
          <a:bodyPr/>
          <a:lstStyle/>
          <a:p>
            <a:r>
              <a:rPr lang="he-IL" dirty="0"/>
              <a:t>אירוע חילוץ וחיפושים</a:t>
            </a:r>
          </a:p>
          <a:p>
            <a:r>
              <a:rPr lang="he-IL" dirty="0"/>
              <a:t>אירוע ציבורי</a:t>
            </a:r>
          </a:p>
          <a:p>
            <a:r>
              <a:rPr lang="he-IL" dirty="0"/>
              <a:t>אירועי מבצע תנועה</a:t>
            </a:r>
          </a:p>
          <a:p>
            <a:r>
              <a:rPr lang="he-IL" dirty="0"/>
              <a:t>הפעלת פקודה מבצעית</a:t>
            </a:r>
          </a:p>
          <a:p>
            <a:r>
              <a:rPr lang="he-IL" dirty="0"/>
              <a:t>הפרעה/העלבה/הכשלת שוטר</a:t>
            </a:r>
          </a:p>
        </p:txBody>
      </p:sp>
    </p:spTree>
    <p:extLst>
      <p:ext uri="{BB962C8B-B14F-4D97-AF65-F5344CB8AC3E}">
        <p14:creationId xmlns:p14="http://schemas.microsoft.com/office/powerpoint/2010/main" val="3100818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עבירת בחירות</a:t>
            </a:r>
          </a:p>
        </p:txBody>
      </p:sp>
      <p:sp>
        <p:nvSpPr>
          <p:cNvPr id="5" name="מציין מיקום תוכן 4"/>
          <p:cNvSpPr>
            <a:spLocks noGrp="1"/>
          </p:cNvSpPr>
          <p:nvPr>
            <p:ph sz="half" idx="1"/>
          </p:nvPr>
        </p:nvSpPr>
        <p:spPr/>
        <p:txBody>
          <a:bodyPr/>
          <a:lstStyle/>
          <a:p>
            <a:r>
              <a:rPr lang="he-IL" dirty="0"/>
              <a:t>תקיפה/איומים</a:t>
            </a:r>
          </a:p>
          <a:p>
            <a:r>
              <a:rPr lang="he-IL" dirty="0"/>
              <a:t>התקהלות/תהלוכה אסורה</a:t>
            </a:r>
          </a:p>
          <a:p>
            <a:r>
              <a:rPr lang="he-IL" dirty="0"/>
              <a:t>תלייה/הסרה של שלטי תעמולה</a:t>
            </a:r>
          </a:p>
        </p:txBody>
      </p:sp>
      <p:sp>
        <p:nvSpPr>
          <p:cNvPr id="6" name="מציין מיקום תוכן 5"/>
          <p:cNvSpPr>
            <a:spLocks noGrp="1"/>
          </p:cNvSpPr>
          <p:nvPr>
            <p:ph sz="half" idx="2"/>
          </p:nvPr>
        </p:nvSpPr>
        <p:spPr/>
        <p:txBody>
          <a:bodyPr/>
          <a:lstStyle/>
          <a:p>
            <a:r>
              <a:rPr lang="he-IL" dirty="0"/>
              <a:t>הפרת סדר בקלפי</a:t>
            </a:r>
          </a:p>
          <a:p>
            <a:r>
              <a:rPr lang="he-IL" dirty="0"/>
              <a:t>הפרת סדר</a:t>
            </a:r>
          </a:p>
          <a:p>
            <a:r>
              <a:rPr lang="he-IL" dirty="0"/>
              <a:t>השחתת פני מקרקעין</a:t>
            </a:r>
          </a:p>
          <a:p>
            <a:r>
              <a:rPr lang="he-IL" dirty="0"/>
              <a:t>חסימת ציר</a:t>
            </a:r>
          </a:p>
          <a:p>
            <a:r>
              <a:rPr lang="he-IL" dirty="0"/>
              <a:t>תעמולת בחירות אסורה</a:t>
            </a:r>
          </a:p>
        </p:txBody>
      </p:sp>
    </p:spTree>
    <p:extLst>
      <p:ext uri="{BB962C8B-B14F-4D97-AF65-F5344CB8AC3E}">
        <p14:creationId xmlns:p14="http://schemas.microsoft.com/office/powerpoint/2010/main" val="143119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t>ועכשיו - לנתונים</a:t>
            </a:r>
            <a:endParaRPr lang="he-IL" dirty="0"/>
          </a:p>
        </p:txBody>
      </p:sp>
      <p:sp>
        <p:nvSpPr>
          <p:cNvPr id="6" name="מציין מיקום תוכן 5"/>
          <p:cNvSpPr>
            <a:spLocks noGrp="1"/>
          </p:cNvSpPr>
          <p:nvPr>
            <p:ph idx="1"/>
          </p:nvPr>
        </p:nvSpPr>
        <p:spPr/>
        <p:txBody>
          <a:bodyPr/>
          <a:lstStyle/>
          <a:p>
            <a:r>
              <a:rPr lang="he-IL" dirty="0" smtClean="0"/>
              <a:t>הנתונים שלפניכם מציגים את כמות האירועים בין השנים 2012-2014, וזמן הגעה הממוצע של ניידת לאירוע </a:t>
            </a:r>
            <a:r>
              <a:rPr lang="he-IL" u="sng" dirty="0" smtClean="0"/>
              <a:t>בדקות</a:t>
            </a:r>
            <a:r>
              <a:rPr lang="he-IL" dirty="0" smtClean="0"/>
              <a:t>.</a:t>
            </a:r>
          </a:p>
          <a:p>
            <a:r>
              <a:rPr lang="he-IL" dirty="0" smtClean="0"/>
              <a:t>הנתונים מפולחים לפי סוג האירוע</a:t>
            </a:r>
            <a:endParaRPr lang="he-IL" dirty="0"/>
          </a:p>
        </p:txBody>
      </p:sp>
    </p:spTree>
    <p:extLst>
      <p:ext uri="{BB962C8B-B14F-4D97-AF65-F5344CB8AC3E}">
        <p14:creationId xmlns:p14="http://schemas.microsoft.com/office/powerpoint/2010/main" val="146025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2012</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402913270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928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2012</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128865633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44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זמן תגובה ממוצע בשנת 2012 (בדקות)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573152827"/>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606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2013</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3649292551"/>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734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אז מה אנחנו הולכים לבדוק?</a:t>
            </a:r>
            <a:endParaRPr lang="he-IL" dirty="0"/>
          </a:p>
        </p:txBody>
      </p:sp>
      <p:sp>
        <p:nvSpPr>
          <p:cNvPr id="3" name="מציין מיקום תוכן 2"/>
          <p:cNvSpPr>
            <a:spLocks noGrp="1"/>
          </p:cNvSpPr>
          <p:nvPr>
            <p:ph idx="1"/>
          </p:nvPr>
        </p:nvSpPr>
        <p:spPr/>
        <p:txBody>
          <a:bodyPr/>
          <a:lstStyle/>
          <a:p>
            <a:r>
              <a:rPr lang="he-IL" dirty="0" smtClean="0"/>
              <a:t>הנתונים המופיעים במצגת זו נמסרו על ידי משטרת ישראל בעקבות בקשות חופש מידע, וכוללים זמני מענה במוקד 100 עצמו, זמני תגובה מהרגע שנשלחה ניידת עד להגעתה לזירת האירוע, וכן כמות האירועים.</a:t>
            </a:r>
          </a:p>
          <a:p>
            <a:r>
              <a:rPr lang="he-IL" dirty="0" smtClean="0"/>
              <a:t>הנתונים מופיעים לפי השנים שבהם התקבלו המידע, ולכן כל שקופית מכילה רק את השנים שמופיעים בגרפים ובתרשימים. חלק מהנתונים מפולחים לפי ערים, וחלק לפי סוגי אירוע, כיוון שהם נכללים מבקשות מידע שונות.</a:t>
            </a:r>
          </a:p>
          <a:p>
            <a:r>
              <a:rPr lang="he-IL" dirty="0" smtClean="0"/>
              <a:t>מטרת הנתונים היא לבדוק לאורך זמן, מה השינוי בזמן התגובה של הניידת לאירוע, בזמן המענה במוקד 100 עצמו, והאם יש שוני בין אירועים מסוימים, ובין ערים מסוימות.</a:t>
            </a:r>
            <a:endParaRPr lang="he-IL" dirty="0"/>
          </a:p>
        </p:txBody>
      </p:sp>
    </p:spTree>
    <p:extLst>
      <p:ext uri="{BB962C8B-B14F-4D97-AF65-F5344CB8AC3E}">
        <p14:creationId xmlns:p14="http://schemas.microsoft.com/office/powerpoint/2010/main" val="202574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2013</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2282891437"/>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072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זמן תגובה ממוצע בשנת 2013 (בדקות)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193464490"/>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017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2014</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1648597591"/>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6631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2014</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2055210521"/>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150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זמן תגובה ממוצע בשנת 2014 (בדקות)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379130779"/>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91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2012-2014 לפי סוג אירוע</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008338778"/>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745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זמן תגובה (בדקות) 2012-2014 לפי סוג אירוע</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449104242"/>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865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2012</a:t>
            </a:r>
            <a:endParaRPr lang="he-IL" dirty="0"/>
          </a:p>
        </p:txBody>
      </p:sp>
      <p:pic>
        <p:nvPicPr>
          <p:cNvPr id="4" name="תמונה 3"/>
          <p:cNvPicPr>
            <a:picLocks noChangeAspect="1"/>
          </p:cNvPicPr>
          <p:nvPr/>
        </p:nvPicPr>
        <p:blipFill rotWithShape="1">
          <a:blip r:embed="rId2"/>
          <a:srcRect l="27273" t="29058" r="4022" b="19263"/>
          <a:stretch/>
        </p:blipFill>
        <p:spPr>
          <a:xfrm>
            <a:off x="2217193" y="2642429"/>
            <a:ext cx="7868503" cy="3327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4927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2012</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383695937"/>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16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2014 מול 2013</a:t>
            </a:r>
            <a:endParaRPr lang="he-IL" dirty="0"/>
          </a:p>
        </p:txBody>
      </p:sp>
      <p:pic>
        <p:nvPicPr>
          <p:cNvPr id="4" name="תמונה 3"/>
          <p:cNvPicPr>
            <a:picLocks noChangeAspect="1"/>
          </p:cNvPicPr>
          <p:nvPr/>
        </p:nvPicPr>
        <p:blipFill rotWithShape="1">
          <a:blip r:embed="rId2"/>
          <a:srcRect l="24336" t="29618" r="4441" b="16277"/>
          <a:stretch/>
        </p:blipFill>
        <p:spPr>
          <a:xfrm>
            <a:off x="2208224" y="2643143"/>
            <a:ext cx="7775551" cy="3320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680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כמות אירועים</a:t>
            </a:r>
            <a:br>
              <a:rPr lang="he-IL" b="1" dirty="0" smtClean="0"/>
            </a:br>
            <a:r>
              <a:rPr lang="he-IL" b="1" dirty="0" smtClean="0"/>
              <a:t>וזמן תגובה לאירוע</a:t>
            </a:r>
            <a:endParaRPr lang="he-IL" b="1" dirty="0"/>
          </a:p>
        </p:txBody>
      </p:sp>
      <p:sp>
        <p:nvSpPr>
          <p:cNvPr id="3" name="כותרת משנה 2"/>
          <p:cNvSpPr>
            <a:spLocks noGrp="1"/>
          </p:cNvSpPr>
          <p:nvPr>
            <p:ph type="subTitle" idx="1"/>
          </p:nvPr>
        </p:nvSpPr>
        <p:spPr/>
        <p:txBody>
          <a:bodyPr>
            <a:normAutofit fontScale="92500"/>
          </a:bodyPr>
          <a:lstStyle/>
          <a:p>
            <a:r>
              <a:rPr lang="he-IL" dirty="0" smtClean="0"/>
              <a:t>בשנים 2012-2014, מפולח לפי סוג האירוע</a:t>
            </a:r>
          </a:p>
          <a:p>
            <a:endParaRPr lang="he-IL" dirty="0"/>
          </a:p>
          <a:p>
            <a:r>
              <a:rPr lang="he-IL" dirty="0" smtClean="0"/>
              <a:t>*ממוצע זמן התגובה מתייחס לזמן מרגע שיגור הניידת עד להגעתה (</a:t>
            </a:r>
            <a:r>
              <a:rPr lang="he-IL" u="sng" dirty="0" smtClean="0"/>
              <a:t>בדקות</a:t>
            </a:r>
            <a:r>
              <a:rPr lang="he-IL" dirty="0" smtClean="0"/>
              <a:t>)</a:t>
            </a:r>
            <a:endParaRPr lang="he-IL" dirty="0"/>
          </a:p>
        </p:txBody>
      </p:sp>
    </p:spTree>
    <p:extLst>
      <p:ext uri="{BB962C8B-B14F-4D97-AF65-F5344CB8AC3E}">
        <p14:creationId xmlns:p14="http://schemas.microsoft.com/office/powerpoint/2010/main" val="1556137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2014 מול 2013</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265702129"/>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5577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2014 מול 2012 </a:t>
            </a:r>
            <a:endParaRPr lang="he-IL" dirty="0"/>
          </a:p>
        </p:txBody>
      </p:sp>
      <p:pic>
        <p:nvPicPr>
          <p:cNvPr id="4" name="תמונה 3"/>
          <p:cNvPicPr>
            <a:picLocks noChangeAspect="1"/>
          </p:cNvPicPr>
          <p:nvPr/>
        </p:nvPicPr>
        <p:blipFill rotWithShape="1">
          <a:blip r:embed="rId2"/>
          <a:srcRect l="23565" t="29804" r="4443" b="16278"/>
          <a:stretch/>
        </p:blipFill>
        <p:spPr>
          <a:xfrm>
            <a:off x="2241644" y="2663511"/>
            <a:ext cx="7708711" cy="3245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6139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2014 מול 2012</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519315814"/>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91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כמות אירועים</a:t>
            </a:r>
            <a:br>
              <a:rPr lang="he-IL" b="1" dirty="0" smtClean="0"/>
            </a:br>
            <a:r>
              <a:rPr lang="he-IL" b="1" dirty="0" smtClean="0"/>
              <a:t>וזמן תגובה לאירוע</a:t>
            </a:r>
            <a:endParaRPr lang="he-IL" b="1" dirty="0"/>
          </a:p>
        </p:txBody>
      </p:sp>
      <p:sp>
        <p:nvSpPr>
          <p:cNvPr id="3" name="כותרת משנה 2"/>
          <p:cNvSpPr>
            <a:spLocks noGrp="1"/>
          </p:cNvSpPr>
          <p:nvPr>
            <p:ph type="subTitle" idx="1"/>
          </p:nvPr>
        </p:nvSpPr>
        <p:spPr/>
        <p:txBody>
          <a:bodyPr>
            <a:normAutofit fontScale="92500"/>
          </a:bodyPr>
          <a:lstStyle/>
          <a:p>
            <a:r>
              <a:rPr lang="he-IL" dirty="0" smtClean="0"/>
              <a:t>בשנים 2010, 2013, מפולח לפי ערים מרכזיות</a:t>
            </a:r>
          </a:p>
          <a:p>
            <a:endParaRPr lang="he-IL" dirty="0"/>
          </a:p>
          <a:p>
            <a:r>
              <a:rPr lang="he-IL" dirty="0" smtClean="0"/>
              <a:t>*ממוצע זמן התגובה מתייחס לזמן מרגע שיגור הניידת עד להגעתה (</a:t>
            </a:r>
            <a:r>
              <a:rPr lang="he-IL" u="sng" dirty="0" smtClean="0"/>
              <a:t>בדקות</a:t>
            </a:r>
            <a:r>
              <a:rPr lang="he-IL" dirty="0" smtClean="0"/>
              <a:t>)</a:t>
            </a:r>
            <a:endParaRPr lang="he-IL" dirty="0"/>
          </a:p>
        </p:txBody>
      </p:sp>
    </p:spTree>
    <p:extLst>
      <p:ext uri="{BB962C8B-B14F-4D97-AF65-F5344CB8AC3E}">
        <p14:creationId xmlns:p14="http://schemas.microsoft.com/office/powerpoint/2010/main" val="1680066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2010</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3732072315"/>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52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זמן תגובה ממוצע בשנת 2010 (בדקות)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88389802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5910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כמות האירועים בשנת 2013</a:t>
            </a:r>
            <a:endParaRPr lang="he-IL"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76052312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076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זמן תגובה ממוצע בשנת 2013 (בדקות)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764740572"/>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249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כמות האירועים 2010-2013 לפי ערים מרכזיות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228406089"/>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058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t>זמן תגובה (בדקות) 2010-2013 </a:t>
            </a:r>
            <a:r>
              <a:rPr lang="he-IL" sz="3600" dirty="0"/>
              <a:t>לפי </a:t>
            </a:r>
            <a:r>
              <a:rPr lang="he-IL" sz="3600" dirty="0" smtClean="0"/>
              <a:t>ערים מרכזיות</a:t>
            </a:r>
            <a:endParaRPr lang="he-IL" sz="3600"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782528623"/>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697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לפני הכל - הגדרות</a:t>
            </a:r>
            <a:endParaRPr lang="he-IL" dirty="0"/>
          </a:p>
        </p:txBody>
      </p:sp>
      <p:sp>
        <p:nvSpPr>
          <p:cNvPr id="3" name="מציין מיקום תוכן 2"/>
          <p:cNvSpPr>
            <a:spLocks noGrp="1"/>
          </p:cNvSpPr>
          <p:nvPr>
            <p:ph idx="1"/>
          </p:nvPr>
        </p:nvSpPr>
        <p:spPr/>
        <p:txBody>
          <a:bodyPr/>
          <a:lstStyle/>
          <a:p>
            <a:r>
              <a:rPr lang="he-IL" dirty="0" smtClean="0"/>
              <a:t>משטרת ישראל מגדירה את סוגי האירועים, ולפי הסוגים האלו התקבלו הנתונים.</a:t>
            </a:r>
          </a:p>
          <a:p>
            <a:r>
              <a:rPr lang="he-IL" dirty="0" smtClean="0"/>
              <a:t>על מנת שנוכל להבין מה כל סוג אירוע אומר, נפרט את מכלול האירועים הנכללים בכל הגדרה.</a:t>
            </a:r>
            <a:endParaRPr lang="he-IL" dirty="0"/>
          </a:p>
        </p:txBody>
      </p:sp>
    </p:spTree>
    <p:extLst>
      <p:ext uri="{BB962C8B-B14F-4D97-AF65-F5344CB8AC3E}">
        <p14:creationId xmlns:p14="http://schemas.microsoft.com/office/powerpoint/2010/main" val="4223987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2010</a:t>
            </a:r>
            <a:endParaRPr lang="he-IL" dirty="0"/>
          </a:p>
        </p:txBody>
      </p:sp>
      <p:pic>
        <p:nvPicPr>
          <p:cNvPr id="7" name="תמונה 6"/>
          <p:cNvPicPr>
            <a:picLocks noChangeAspect="1"/>
          </p:cNvPicPr>
          <p:nvPr/>
        </p:nvPicPr>
        <p:blipFill rotWithShape="1">
          <a:blip r:embed="rId2"/>
          <a:srcRect l="6982" t="40341" r="3414" b="21875"/>
          <a:stretch/>
        </p:blipFill>
        <p:spPr>
          <a:xfrm>
            <a:off x="1295402" y="2956944"/>
            <a:ext cx="9705109" cy="2300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6324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2010</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763683620"/>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938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כמות הפניות למוקד</a:t>
            </a:r>
            <a:br>
              <a:rPr lang="he-IL" b="1" dirty="0" smtClean="0"/>
            </a:br>
            <a:r>
              <a:rPr lang="he-IL" b="1" dirty="0" smtClean="0"/>
              <a:t>וזמן מענה במוקד</a:t>
            </a:r>
            <a:endParaRPr lang="he-IL" b="1" dirty="0"/>
          </a:p>
        </p:txBody>
      </p:sp>
      <p:sp>
        <p:nvSpPr>
          <p:cNvPr id="3" name="כותרת משנה 2"/>
          <p:cNvSpPr>
            <a:spLocks noGrp="1"/>
          </p:cNvSpPr>
          <p:nvPr>
            <p:ph type="subTitle" idx="1"/>
          </p:nvPr>
        </p:nvSpPr>
        <p:spPr/>
        <p:txBody>
          <a:bodyPr>
            <a:normAutofit lnSpcReduction="10000"/>
          </a:bodyPr>
          <a:lstStyle/>
          <a:p>
            <a:r>
              <a:rPr lang="he-IL" dirty="0" smtClean="0"/>
              <a:t>בשנים 2011-2013, מפולח לפי מחוזות</a:t>
            </a:r>
          </a:p>
          <a:p>
            <a:endParaRPr lang="he-IL" dirty="0"/>
          </a:p>
          <a:p>
            <a:r>
              <a:rPr lang="he-IL" dirty="0" smtClean="0"/>
              <a:t>*ממוצע זמן מענה במוקד </a:t>
            </a:r>
            <a:r>
              <a:rPr lang="he-IL" u="sng" dirty="0" smtClean="0"/>
              <a:t>בשניות</a:t>
            </a:r>
            <a:endParaRPr lang="he-IL" u="sng" dirty="0"/>
          </a:p>
        </p:txBody>
      </p:sp>
    </p:spTree>
    <p:extLst>
      <p:ext uri="{BB962C8B-B14F-4D97-AF65-F5344CB8AC3E}">
        <p14:creationId xmlns:p14="http://schemas.microsoft.com/office/powerpoint/2010/main" val="947641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כמות הפניות למוקד 100 בשנים 2011-2013  בחלוקה לפי מחוזות</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873317795"/>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972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t>זמן מענה במוקד 100 (בשניות) בשנים 2011-2013 בחלוקה לפי מחוזות</a:t>
            </a:r>
            <a:endParaRPr lang="he-IL" sz="3600"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589922769"/>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275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a:t>
            </a:r>
            <a:r>
              <a:rPr lang="he-IL" dirty="0" smtClean="0"/>
              <a:t>2012 </a:t>
            </a:r>
            <a:r>
              <a:rPr lang="he-IL" dirty="0" smtClean="0"/>
              <a:t>מול </a:t>
            </a:r>
            <a:r>
              <a:rPr lang="he-IL" dirty="0" smtClean="0"/>
              <a:t>2011</a:t>
            </a:r>
            <a:endParaRPr lang="he-IL" dirty="0"/>
          </a:p>
        </p:txBody>
      </p:sp>
      <p:pic>
        <p:nvPicPr>
          <p:cNvPr id="4" name="תמונה 3"/>
          <p:cNvPicPr>
            <a:picLocks noChangeAspect="1"/>
          </p:cNvPicPr>
          <p:nvPr/>
        </p:nvPicPr>
        <p:blipFill rotWithShape="1">
          <a:blip r:embed="rId2"/>
          <a:srcRect l="30525" t="30178" r="4756" b="13106"/>
          <a:stretch/>
        </p:blipFill>
        <p:spPr>
          <a:xfrm>
            <a:off x="2684779" y="2548015"/>
            <a:ext cx="6822442" cy="3361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9323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a:t>
            </a:r>
            <a:r>
              <a:rPr lang="he-IL" dirty="0" smtClean="0"/>
              <a:t>2012 </a:t>
            </a:r>
            <a:r>
              <a:rPr lang="he-IL" dirty="0" smtClean="0"/>
              <a:t>מול </a:t>
            </a:r>
            <a:r>
              <a:rPr lang="he-IL" dirty="0" smtClean="0"/>
              <a:t>2011</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47811542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939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a:t>
            </a:r>
            <a:r>
              <a:rPr lang="he-IL" dirty="0" smtClean="0"/>
              <a:t>2012</a:t>
            </a:r>
            <a:endParaRPr lang="he-IL" dirty="0"/>
          </a:p>
        </p:txBody>
      </p:sp>
      <p:pic>
        <p:nvPicPr>
          <p:cNvPr id="4" name="תמונה 3"/>
          <p:cNvPicPr>
            <a:picLocks noChangeAspect="1"/>
          </p:cNvPicPr>
          <p:nvPr/>
        </p:nvPicPr>
        <p:blipFill rotWithShape="1">
          <a:blip r:embed="rId2"/>
          <a:srcRect l="31259" t="30364" r="4966" b="13852"/>
          <a:stretch/>
        </p:blipFill>
        <p:spPr>
          <a:xfrm>
            <a:off x="2709530" y="2606004"/>
            <a:ext cx="6772939" cy="3330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267528" y="6211669"/>
            <a:ext cx="3924472" cy="646331"/>
          </a:xfrm>
          <a:prstGeom prst="rect">
            <a:avLst/>
          </a:prstGeom>
          <a:solidFill>
            <a:srgbClr val="FFFF00"/>
          </a:solidFill>
          <a:ln>
            <a:solidFill>
              <a:schemeClr val="tx1"/>
            </a:solidFill>
          </a:ln>
        </p:spPr>
        <p:txBody>
          <a:bodyPr wrap="none" rtlCol="1">
            <a:spAutoFit/>
          </a:bodyPr>
          <a:lstStyle/>
          <a:p>
            <a:r>
              <a:rPr lang="he-IL" b="1" dirty="0" smtClean="0"/>
              <a:t>במחוז חוף השינוי בכמות הפניות הוא -0.4%,</a:t>
            </a:r>
          </a:p>
          <a:p>
            <a:r>
              <a:rPr lang="he-IL" b="1" dirty="0" smtClean="0"/>
              <a:t>לצורך ההצגה מופיע כמספר חד ספרתי</a:t>
            </a:r>
            <a:endParaRPr lang="he-IL" b="1" dirty="0"/>
          </a:p>
        </p:txBody>
      </p:sp>
    </p:spTree>
    <p:extLst>
      <p:ext uri="{BB962C8B-B14F-4D97-AF65-F5344CB8AC3E}">
        <p14:creationId xmlns:p14="http://schemas.microsoft.com/office/powerpoint/2010/main" val="1114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a:t>
            </a:r>
            <a:r>
              <a:rPr lang="he-IL" dirty="0" smtClean="0"/>
              <a:t>2012</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066015153"/>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267528" y="6211669"/>
            <a:ext cx="3924472" cy="646331"/>
          </a:xfrm>
          <a:prstGeom prst="rect">
            <a:avLst/>
          </a:prstGeom>
          <a:solidFill>
            <a:srgbClr val="FFFF00"/>
          </a:solidFill>
          <a:ln>
            <a:solidFill>
              <a:schemeClr val="tx1"/>
            </a:solidFill>
          </a:ln>
        </p:spPr>
        <p:txBody>
          <a:bodyPr wrap="none" rtlCol="1">
            <a:spAutoFit/>
          </a:bodyPr>
          <a:lstStyle/>
          <a:p>
            <a:r>
              <a:rPr lang="he-IL" b="1" dirty="0" smtClean="0"/>
              <a:t>במחוז חוף השינוי בכמות הפניות הוא -0.4%,</a:t>
            </a:r>
          </a:p>
          <a:p>
            <a:r>
              <a:rPr lang="he-IL" b="1" dirty="0" smtClean="0"/>
              <a:t>לצורך ההצגה מופיע כמספר חד ספרתי</a:t>
            </a:r>
            <a:endParaRPr lang="he-IL" b="1" dirty="0"/>
          </a:p>
        </p:txBody>
      </p:sp>
    </p:spTree>
    <p:extLst>
      <p:ext uri="{BB962C8B-B14F-4D97-AF65-F5344CB8AC3E}">
        <p14:creationId xmlns:p14="http://schemas.microsoft.com/office/powerpoint/2010/main" val="60250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2010</a:t>
            </a:r>
            <a:endParaRPr lang="he-IL" dirty="0"/>
          </a:p>
        </p:txBody>
      </p:sp>
      <p:pic>
        <p:nvPicPr>
          <p:cNvPr id="4" name="תמונה 3"/>
          <p:cNvPicPr>
            <a:picLocks noChangeAspect="1"/>
          </p:cNvPicPr>
          <p:nvPr/>
        </p:nvPicPr>
        <p:blipFill rotWithShape="1">
          <a:blip r:embed="rId2"/>
          <a:srcRect l="36399" t="35401" r="4547" b="12920"/>
          <a:stretch/>
        </p:blipFill>
        <p:spPr>
          <a:xfrm>
            <a:off x="2892151" y="2729552"/>
            <a:ext cx="6407697" cy="3152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373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איכות חיים הגנת הסביבה ורישוי</a:t>
            </a:r>
          </a:p>
        </p:txBody>
      </p:sp>
      <p:sp>
        <p:nvSpPr>
          <p:cNvPr id="5" name="מציין מיקום תוכן 4"/>
          <p:cNvSpPr>
            <a:spLocks noGrp="1"/>
          </p:cNvSpPr>
          <p:nvPr>
            <p:ph sz="half" idx="1"/>
          </p:nvPr>
        </p:nvSpPr>
        <p:spPr/>
        <p:txBody>
          <a:bodyPr/>
          <a:lstStyle/>
          <a:p>
            <a:r>
              <a:rPr lang="he-IL" dirty="0"/>
              <a:t>עבירות רישוי מנהליות</a:t>
            </a:r>
          </a:p>
          <a:p>
            <a:r>
              <a:rPr lang="he-IL" dirty="0"/>
              <a:t>עישון במקום ציבורי</a:t>
            </a:r>
          </a:p>
          <a:p>
            <a:r>
              <a:rPr lang="he-IL" dirty="0"/>
              <a:t>קבצנים רוכלים בכביש</a:t>
            </a:r>
          </a:p>
          <a:p>
            <a:r>
              <a:rPr lang="he-IL" dirty="0"/>
              <a:t>רכב משתולל</a:t>
            </a:r>
          </a:p>
          <a:p>
            <a:r>
              <a:rPr lang="he-IL" dirty="0"/>
              <a:t>רכב נטוש שרוף</a:t>
            </a:r>
          </a:p>
          <a:p>
            <a:endParaRPr lang="he-IL" dirty="0"/>
          </a:p>
        </p:txBody>
      </p:sp>
      <p:sp>
        <p:nvSpPr>
          <p:cNvPr id="6" name="מציין מיקום תוכן 5"/>
          <p:cNvSpPr>
            <a:spLocks noGrp="1"/>
          </p:cNvSpPr>
          <p:nvPr>
            <p:ph sz="half" idx="2"/>
          </p:nvPr>
        </p:nvSpPr>
        <p:spPr/>
        <p:txBody>
          <a:bodyPr/>
          <a:lstStyle/>
          <a:p>
            <a:r>
              <a:rPr lang="he-IL" dirty="0"/>
              <a:t>אדם חולה נפש/נרקומן משתולל</a:t>
            </a:r>
          </a:p>
          <a:p>
            <a:r>
              <a:rPr lang="he-IL" dirty="0"/>
              <a:t>איכות חיים – יום העצמאות</a:t>
            </a:r>
          </a:p>
          <a:p>
            <a:r>
              <a:rPr lang="he-IL" dirty="0"/>
              <a:t>גרימת רעש מבית/ממקום ציבורי/מעסק</a:t>
            </a:r>
          </a:p>
          <a:p>
            <a:r>
              <a:rPr lang="he-IL" dirty="0"/>
              <a:t>השלכת פסולת</a:t>
            </a:r>
          </a:p>
          <a:p>
            <a:r>
              <a:rPr lang="he-IL" dirty="0"/>
              <a:t>התעללות בבעלי חיים</a:t>
            </a:r>
          </a:p>
          <a:p>
            <a:r>
              <a:rPr lang="he-IL" dirty="0"/>
              <a:t>חסימת מעבר</a:t>
            </a:r>
          </a:p>
          <a:p>
            <a:endParaRPr lang="he-IL" dirty="0"/>
          </a:p>
        </p:txBody>
      </p:sp>
    </p:spTree>
    <p:extLst>
      <p:ext uri="{BB962C8B-B14F-4D97-AF65-F5344CB8AC3E}">
        <p14:creationId xmlns:p14="http://schemas.microsoft.com/office/powerpoint/2010/main" val="72706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שינוי באחוזים 2013 מול 2010</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50711417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41765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תמונת מצב	</a:t>
            </a:r>
            <a:endParaRPr lang="he-IL" b="1" dirty="0"/>
          </a:p>
        </p:txBody>
      </p:sp>
      <p:sp>
        <p:nvSpPr>
          <p:cNvPr id="3" name="כותרת משנה 2"/>
          <p:cNvSpPr>
            <a:spLocks noGrp="1"/>
          </p:cNvSpPr>
          <p:nvPr>
            <p:ph type="subTitle" idx="1"/>
          </p:nvPr>
        </p:nvSpPr>
        <p:spPr/>
        <p:txBody>
          <a:bodyPr>
            <a:normAutofit/>
          </a:bodyPr>
          <a:lstStyle/>
          <a:p>
            <a:r>
              <a:rPr lang="he-IL" dirty="0" smtClean="0"/>
              <a:t>תמונת המצב מתארת את השנים 2012-2013</a:t>
            </a:r>
          </a:p>
          <a:p>
            <a:r>
              <a:rPr lang="he-IL" dirty="0" smtClean="0"/>
              <a:t>תמונת המצב מבוססת על בקשות חופש מידע, נתוני מוקד 100, והשנתון הסטטיסטי של משטרת ישראל לשנת 2013</a:t>
            </a:r>
            <a:endParaRPr lang="he-IL" dirty="0"/>
          </a:p>
        </p:txBody>
      </p:sp>
    </p:spTree>
    <p:extLst>
      <p:ext uri="{BB962C8B-B14F-4D97-AF65-F5344CB8AC3E}">
        <p14:creationId xmlns:p14="http://schemas.microsoft.com/office/powerpoint/2010/main" val="759608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617647309"/>
              </p:ext>
            </p:extLst>
          </p:nvPr>
        </p:nvGraphicFramePr>
        <p:xfrm>
          <a:off x="1981200" y="2791326"/>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r" rtl="1"/>
                      <a:r>
                        <a:rPr lang="he-IL" dirty="0" smtClean="0"/>
                        <a:t>2013</a:t>
                      </a:r>
                      <a:endParaRPr lang="en-US" dirty="0"/>
                    </a:p>
                  </a:txBody>
                  <a:tcPr/>
                </a:tc>
                <a:tc>
                  <a:txBody>
                    <a:bodyPr/>
                    <a:lstStyle/>
                    <a:p>
                      <a:pPr algn="r" rtl="1"/>
                      <a:r>
                        <a:rPr lang="he-IL" dirty="0" smtClean="0"/>
                        <a:t>2012</a:t>
                      </a:r>
                      <a:endParaRPr lang="en-US" dirty="0"/>
                    </a:p>
                  </a:txBody>
                  <a:tcPr/>
                </a:tc>
                <a:tc>
                  <a:txBody>
                    <a:bodyPr/>
                    <a:lstStyle/>
                    <a:p>
                      <a:pPr algn="r" rtl="1"/>
                      <a:endParaRPr lang="en-US" dirty="0"/>
                    </a:p>
                  </a:txBody>
                  <a:tcPr/>
                </a:tc>
              </a:tr>
              <a:tr h="370840">
                <a:tc>
                  <a:txBody>
                    <a:bodyPr/>
                    <a:lstStyle/>
                    <a:p>
                      <a:pPr algn="r" rtl="1"/>
                      <a:r>
                        <a:rPr lang="he-IL" dirty="0" smtClean="0"/>
                        <a:t>16.4 דקות</a:t>
                      </a:r>
                      <a:endParaRPr lang="en-US" dirty="0"/>
                    </a:p>
                  </a:txBody>
                  <a:tcPr/>
                </a:tc>
                <a:tc>
                  <a:txBody>
                    <a:bodyPr/>
                    <a:lstStyle/>
                    <a:p>
                      <a:pPr algn="r" rtl="1"/>
                      <a:r>
                        <a:rPr lang="he-IL" dirty="0" smtClean="0"/>
                        <a:t>13.6 דקות</a:t>
                      </a:r>
                      <a:endParaRPr lang="en-US" dirty="0"/>
                    </a:p>
                  </a:txBody>
                  <a:tcPr/>
                </a:tc>
                <a:tc>
                  <a:txBody>
                    <a:bodyPr/>
                    <a:lstStyle/>
                    <a:p>
                      <a:pPr algn="r" rtl="1"/>
                      <a:r>
                        <a:rPr lang="he-IL" dirty="0" smtClean="0"/>
                        <a:t>זמן הגעת הניידת</a:t>
                      </a:r>
                      <a:endParaRPr lang="en-US" dirty="0"/>
                    </a:p>
                  </a:txBody>
                  <a:tcPr/>
                </a:tc>
              </a:tr>
              <a:tr h="370840">
                <a:tc>
                  <a:txBody>
                    <a:bodyPr/>
                    <a:lstStyle/>
                    <a:p>
                      <a:pPr algn="r" rtl="1"/>
                      <a:r>
                        <a:rPr lang="he-IL" dirty="0" smtClean="0"/>
                        <a:t>17.65%</a:t>
                      </a:r>
                      <a:endParaRPr lang="en-US" dirty="0"/>
                    </a:p>
                  </a:txBody>
                  <a:tcPr/>
                </a:tc>
                <a:tc>
                  <a:txBody>
                    <a:bodyPr/>
                    <a:lstStyle/>
                    <a:p>
                      <a:pPr algn="r" rtl="1"/>
                      <a:r>
                        <a:rPr lang="he-IL" dirty="0" smtClean="0"/>
                        <a:t>16.55%</a:t>
                      </a:r>
                      <a:endParaRPr lang="en-US" dirty="0"/>
                    </a:p>
                  </a:txBody>
                  <a:tcPr/>
                </a:tc>
                <a:tc>
                  <a:txBody>
                    <a:bodyPr/>
                    <a:lstStyle/>
                    <a:p>
                      <a:pPr algn="r" rtl="1"/>
                      <a:r>
                        <a:rPr lang="he-IL" dirty="0" smtClean="0"/>
                        <a:t>סיכוי הגשת כתב אישום</a:t>
                      </a:r>
                      <a:endParaRPr lang="en-US" dirty="0"/>
                    </a:p>
                  </a:txBody>
                  <a:tcPr/>
                </a:tc>
              </a:tr>
              <a:tr h="370840">
                <a:tc>
                  <a:txBody>
                    <a:bodyPr/>
                    <a:lstStyle/>
                    <a:p>
                      <a:pPr algn="r" rtl="1"/>
                      <a:r>
                        <a:rPr lang="he-IL" dirty="0" smtClean="0"/>
                        <a:t>33.65%</a:t>
                      </a:r>
                      <a:endParaRPr lang="en-US" dirty="0"/>
                    </a:p>
                  </a:txBody>
                  <a:tcPr/>
                </a:tc>
                <a:tc>
                  <a:txBody>
                    <a:bodyPr/>
                    <a:lstStyle/>
                    <a:p>
                      <a:pPr algn="r" rtl="1"/>
                      <a:r>
                        <a:rPr lang="he-IL" dirty="0" smtClean="0"/>
                        <a:t>33.78%</a:t>
                      </a:r>
                      <a:endParaRPr lang="en-US" dirty="0"/>
                    </a:p>
                  </a:txBody>
                  <a:tcPr/>
                </a:tc>
                <a:tc>
                  <a:txBody>
                    <a:bodyPr/>
                    <a:lstStyle/>
                    <a:p>
                      <a:pPr algn="r" rtl="1"/>
                      <a:r>
                        <a:rPr lang="he-IL" dirty="0" smtClean="0"/>
                        <a:t>סיכוי מעצר עד תום הליכים</a:t>
                      </a:r>
                      <a:endParaRPr lang="en-US" dirty="0"/>
                    </a:p>
                  </a:txBody>
                  <a:tcPr/>
                </a:tc>
              </a:tr>
            </a:tbl>
          </a:graphicData>
        </a:graphic>
      </p:graphicFrame>
      <p:sp>
        <p:nvSpPr>
          <p:cNvPr id="3" name="כותרת 2"/>
          <p:cNvSpPr>
            <a:spLocks noGrp="1"/>
          </p:cNvSpPr>
          <p:nvPr>
            <p:ph type="title"/>
          </p:nvPr>
        </p:nvSpPr>
        <p:spPr/>
        <p:txBody>
          <a:bodyPr/>
          <a:lstStyle/>
          <a:p>
            <a:pPr rtl="1"/>
            <a:r>
              <a:rPr lang="he-IL" dirty="0" smtClean="0"/>
              <a:t>עבירות אלימות</a:t>
            </a:r>
            <a:endParaRPr lang="en-US" dirty="0"/>
          </a:p>
        </p:txBody>
      </p:sp>
      <p:sp>
        <p:nvSpPr>
          <p:cNvPr id="5" name="כותרת 2"/>
          <p:cNvSpPr txBox="1">
            <a:spLocks/>
          </p:cNvSpPr>
          <p:nvPr/>
        </p:nvSpPr>
        <p:spPr>
          <a:xfrm>
            <a:off x="2135560" y="4509120"/>
            <a:ext cx="8229600" cy="11430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p>
            <a:pPr>
              <a:spcBef>
                <a:spcPct val="0"/>
              </a:spcBef>
              <a:defRPr/>
            </a:pPr>
            <a:r>
              <a:rPr lang="he-IL" sz="4100" b="1" dirty="0">
                <a:solidFill>
                  <a:schemeClr val="tx2"/>
                </a:solidFill>
                <a:effectLst>
                  <a:outerShdw blurRad="31750" dist="25400" dir="5400000" algn="tl" rotWithShape="0">
                    <a:srgbClr val="000000">
                      <a:alpha val="25000"/>
                    </a:srgbClr>
                  </a:outerShdw>
                </a:effectLst>
                <a:latin typeface="+mj-lt"/>
                <a:ea typeface="+mj-ea"/>
                <a:cs typeface="+mj-cs"/>
              </a:rPr>
              <a:t>רצח, ניסיון לרצח, הריגה, תקיפה חמורה, תקיפת עובד ציבור, תקיפה קלה</a:t>
            </a:r>
            <a:endParaRPr lang="en-U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378788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4092390647"/>
              </p:ext>
            </p:extLst>
          </p:nvPr>
        </p:nvGraphicFramePr>
        <p:xfrm>
          <a:off x="1981200" y="2799042"/>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r" rtl="1"/>
                      <a:r>
                        <a:rPr lang="he-IL" dirty="0" smtClean="0"/>
                        <a:t>2013</a:t>
                      </a:r>
                      <a:endParaRPr lang="en-US" dirty="0"/>
                    </a:p>
                  </a:txBody>
                  <a:tcPr/>
                </a:tc>
                <a:tc>
                  <a:txBody>
                    <a:bodyPr/>
                    <a:lstStyle/>
                    <a:p>
                      <a:pPr algn="r" rtl="1"/>
                      <a:r>
                        <a:rPr lang="he-IL" dirty="0" smtClean="0"/>
                        <a:t>2012</a:t>
                      </a:r>
                      <a:endParaRPr lang="en-US" dirty="0"/>
                    </a:p>
                  </a:txBody>
                  <a:tcPr/>
                </a:tc>
                <a:tc>
                  <a:txBody>
                    <a:bodyPr/>
                    <a:lstStyle/>
                    <a:p>
                      <a:pPr algn="r" rtl="1"/>
                      <a:endParaRPr lang="en-US" dirty="0"/>
                    </a:p>
                  </a:txBody>
                  <a:tcPr/>
                </a:tc>
              </a:tr>
              <a:tr h="370840">
                <a:tc>
                  <a:txBody>
                    <a:bodyPr/>
                    <a:lstStyle/>
                    <a:p>
                      <a:pPr algn="r" rtl="1"/>
                      <a:r>
                        <a:rPr lang="he-IL" dirty="0" smtClean="0"/>
                        <a:t>19.8</a:t>
                      </a:r>
                      <a:r>
                        <a:rPr lang="he-IL" baseline="0" dirty="0" smtClean="0"/>
                        <a:t> </a:t>
                      </a:r>
                      <a:r>
                        <a:rPr lang="he-IL" dirty="0" smtClean="0"/>
                        <a:t>דקות</a:t>
                      </a:r>
                      <a:endParaRPr lang="en-US" dirty="0"/>
                    </a:p>
                  </a:txBody>
                  <a:tcPr/>
                </a:tc>
                <a:tc>
                  <a:txBody>
                    <a:bodyPr/>
                    <a:lstStyle/>
                    <a:p>
                      <a:pPr algn="r" rtl="1"/>
                      <a:r>
                        <a:rPr lang="he-IL" dirty="0" smtClean="0"/>
                        <a:t>16.3 דקות</a:t>
                      </a:r>
                      <a:endParaRPr lang="en-US" dirty="0"/>
                    </a:p>
                  </a:txBody>
                  <a:tcPr/>
                </a:tc>
                <a:tc>
                  <a:txBody>
                    <a:bodyPr/>
                    <a:lstStyle/>
                    <a:p>
                      <a:pPr algn="r" rtl="1"/>
                      <a:r>
                        <a:rPr lang="he-IL" dirty="0" smtClean="0"/>
                        <a:t>זמן הגעת הניידת</a:t>
                      </a:r>
                      <a:endParaRPr lang="en-US" dirty="0"/>
                    </a:p>
                  </a:txBody>
                  <a:tcPr/>
                </a:tc>
              </a:tr>
              <a:tr h="370840">
                <a:tc>
                  <a:txBody>
                    <a:bodyPr/>
                    <a:lstStyle/>
                    <a:p>
                      <a:pPr algn="r" rtl="1"/>
                      <a:r>
                        <a:rPr lang="he-IL" dirty="0" smtClean="0"/>
                        <a:t>5.51%</a:t>
                      </a:r>
                      <a:endParaRPr lang="en-US" dirty="0"/>
                    </a:p>
                  </a:txBody>
                  <a:tcPr/>
                </a:tc>
                <a:tc>
                  <a:txBody>
                    <a:bodyPr/>
                    <a:lstStyle/>
                    <a:p>
                      <a:pPr algn="r" rtl="1"/>
                      <a:r>
                        <a:rPr lang="he-IL" dirty="0" smtClean="0"/>
                        <a:t>4.96%</a:t>
                      </a:r>
                      <a:endParaRPr lang="en-US" dirty="0"/>
                    </a:p>
                  </a:txBody>
                  <a:tcPr/>
                </a:tc>
                <a:tc>
                  <a:txBody>
                    <a:bodyPr/>
                    <a:lstStyle/>
                    <a:p>
                      <a:pPr algn="r" rtl="1"/>
                      <a:r>
                        <a:rPr lang="he-IL" dirty="0" smtClean="0"/>
                        <a:t>סיכוי הגשת כתב אישום</a:t>
                      </a:r>
                      <a:endParaRPr lang="en-US" dirty="0"/>
                    </a:p>
                  </a:txBody>
                  <a:tcPr/>
                </a:tc>
              </a:tr>
              <a:tr h="370840">
                <a:tc>
                  <a:txBody>
                    <a:bodyPr/>
                    <a:lstStyle/>
                    <a:p>
                      <a:pPr algn="r" rtl="1"/>
                      <a:r>
                        <a:rPr lang="he-IL" dirty="0" smtClean="0"/>
                        <a:t>32.68%</a:t>
                      </a:r>
                      <a:endParaRPr lang="en-US" dirty="0"/>
                    </a:p>
                  </a:txBody>
                  <a:tcPr/>
                </a:tc>
                <a:tc>
                  <a:txBody>
                    <a:bodyPr/>
                    <a:lstStyle/>
                    <a:p>
                      <a:pPr algn="r" rtl="1"/>
                      <a:r>
                        <a:rPr lang="he-IL" dirty="0" smtClean="0"/>
                        <a:t>37.14%</a:t>
                      </a:r>
                      <a:endParaRPr lang="en-US" dirty="0"/>
                    </a:p>
                  </a:txBody>
                  <a:tcPr/>
                </a:tc>
                <a:tc>
                  <a:txBody>
                    <a:bodyPr/>
                    <a:lstStyle/>
                    <a:p>
                      <a:pPr algn="r" rtl="1"/>
                      <a:r>
                        <a:rPr lang="he-IL" dirty="0" smtClean="0"/>
                        <a:t>סיכוי מעצר עד תום הליכים</a:t>
                      </a:r>
                      <a:endParaRPr lang="en-US" dirty="0"/>
                    </a:p>
                  </a:txBody>
                  <a:tcPr/>
                </a:tc>
              </a:tr>
            </a:tbl>
          </a:graphicData>
        </a:graphic>
      </p:graphicFrame>
      <p:sp>
        <p:nvSpPr>
          <p:cNvPr id="3" name="כותרת 2"/>
          <p:cNvSpPr>
            <a:spLocks noGrp="1"/>
          </p:cNvSpPr>
          <p:nvPr>
            <p:ph type="title"/>
          </p:nvPr>
        </p:nvSpPr>
        <p:spPr/>
        <p:txBody>
          <a:bodyPr/>
          <a:lstStyle/>
          <a:p>
            <a:pPr rtl="1"/>
            <a:r>
              <a:rPr lang="he-IL" dirty="0" smtClean="0"/>
              <a:t>עבירות פע"ר</a:t>
            </a:r>
            <a:endParaRPr lang="en-US" dirty="0"/>
          </a:p>
        </p:txBody>
      </p:sp>
      <p:sp>
        <p:nvSpPr>
          <p:cNvPr id="5" name="כותרת 2"/>
          <p:cNvSpPr txBox="1">
            <a:spLocks/>
          </p:cNvSpPr>
          <p:nvPr/>
        </p:nvSpPr>
        <p:spPr>
          <a:xfrm>
            <a:off x="2135560" y="4509120"/>
            <a:ext cx="8229600" cy="11430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p>
            <a:pPr>
              <a:spcBef>
                <a:spcPct val="0"/>
              </a:spcBef>
              <a:defRPr/>
            </a:pPr>
            <a:r>
              <a:rPr lang="he-IL" sz="4100" b="1" dirty="0">
                <a:solidFill>
                  <a:schemeClr val="tx2"/>
                </a:solidFill>
                <a:effectLst>
                  <a:outerShdw blurRad="31750" dist="25400" dir="5400000" algn="tl" rotWithShape="0">
                    <a:srgbClr val="000000">
                      <a:alpha val="25000"/>
                    </a:srgbClr>
                  </a:outerShdw>
                </a:effectLst>
                <a:latin typeface="+mj-lt"/>
                <a:ea typeface="+mj-ea"/>
                <a:cs typeface="+mj-cs"/>
              </a:rPr>
              <a:t>פריצה לדירה, פריצה לעסק, גניבת רכב, גניבה מתוך רכב</a:t>
            </a:r>
            <a:endParaRPr lang="en-U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242785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513915416"/>
              </p:ext>
            </p:extLst>
          </p:nvPr>
        </p:nvGraphicFramePr>
        <p:xfrm>
          <a:off x="1967552" y="2804968"/>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r" rtl="1"/>
                      <a:r>
                        <a:rPr lang="he-IL" dirty="0" smtClean="0"/>
                        <a:t>2013</a:t>
                      </a:r>
                      <a:endParaRPr lang="en-US" dirty="0"/>
                    </a:p>
                  </a:txBody>
                  <a:tcPr/>
                </a:tc>
                <a:tc>
                  <a:txBody>
                    <a:bodyPr/>
                    <a:lstStyle/>
                    <a:p>
                      <a:pPr algn="r" rtl="1"/>
                      <a:r>
                        <a:rPr lang="he-IL" dirty="0" smtClean="0"/>
                        <a:t>2012</a:t>
                      </a:r>
                      <a:endParaRPr lang="en-US" dirty="0"/>
                    </a:p>
                  </a:txBody>
                  <a:tcPr/>
                </a:tc>
                <a:tc>
                  <a:txBody>
                    <a:bodyPr/>
                    <a:lstStyle/>
                    <a:p>
                      <a:pPr algn="r" rtl="1"/>
                      <a:endParaRPr lang="en-US" dirty="0"/>
                    </a:p>
                  </a:txBody>
                  <a:tcPr/>
                </a:tc>
              </a:tr>
              <a:tr h="370840">
                <a:tc>
                  <a:txBody>
                    <a:bodyPr/>
                    <a:lstStyle/>
                    <a:p>
                      <a:pPr algn="r" rtl="1"/>
                      <a:r>
                        <a:rPr lang="he-IL" dirty="0" smtClean="0"/>
                        <a:t>19.8</a:t>
                      </a:r>
                      <a:r>
                        <a:rPr lang="he-IL" baseline="0" dirty="0" smtClean="0"/>
                        <a:t> </a:t>
                      </a:r>
                      <a:r>
                        <a:rPr lang="he-IL" dirty="0" smtClean="0"/>
                        <a:t>דקות</a:t>
                      </a:r>
                      <a:endParaRPr lang="en-US" dirty="0"/>
                    </a:p>
                  </a:txBody>
                  <a:tcPr/>
                </a:tc>
                <a:tc>
                  <a:txBody>
                    <a:bodyPr/>
                    <a:lstStyle/>
                    <a:p>
                      <a:pPr algn="r" rtl="1"/>
                      <a:r>
                        <a:rPr lang="he-IL" dirty="0" smtClean="0"/>
                        <a:t>16.3 דקות</a:t>
                      </a:r>
                      <a:endParaRPr lang="en-US" dirty="0"/>
                    </a:p>
                  </a:txBody>
                  <a:tcPr/>
                </a:tc>
                <a:tc>
                  <a:txBody>
                    <a:bodyPr/>
                    <a:lstStyle/>
                    <a:p>
                      <a:pPr algn="r" rtl="1"/>
                      <a:r>
                        <a:rPr lang="he-IL" dirty="0" smtClean="0"/>
                        <a:t>זמן הגעת הניידת</a:t>
                      </a:r>
                      <a:endParaRPr lang="en-US" dirty="0"/>
                    </a:p>
                  </a:txBody>
                  <a:tcPr/>
                </a:tc>
              </a:tr>
              <a:tr h="370840">
                <a:tc>
                  <a:txBody>
                    <a:bodyPr/>
                    <a:lstStyle/>
                    <a:p>
                      <a:pPr algn="r" rtl="1"/>
                      <a:r>
                        <a:rPr lang="he-IL" dirty="0" smtClean="0"/>
                        <a:t>44.73%</a:t>
                      </a:r>
                      <a:endParaRPr lang="en-US" dirty="0"/>
                    </a:p>
                  </a:txBody>
                  <a:tcPr/>
                </a:tc>
                <a:tc>
                  <a:txBody>
                    <a:bodyPr/>
                    <a:lstStyle/>
                    <a:p>
                      <a:pPr algn="r" rtl="1"/>
                      <a:r>
                        <a:rPr lang="he-IL" dirty="0" smtClean="0"/>
                        <a:t>43.67%</a:t>
                      </a:r>
                      <a:endParaRPr lang="en-US" dirty="0"/>
                    </a:p>
                  </a:txBody>
                  <a:tcPr/>
                </a:tc>
                <a:tc>
                  <a:txBody>
                    <a:bodyPr/>
                    <a:lstStyle/>
                    <a:p>
                      <a:pPr algn="r" rtl="1"/>
                      <a:r>
                        <a:rPr lang="he-IL" dirty="0" smtClean="0"/>
                        <a:t>סיכוי הגשת כתב אישום</a:t>
                      </a:r>
                      <a:endParaRPr lang="en-US" dirty="0"/>
                    </a:p>
                  </a:txBody>
                  <a:tcPr/>
                </a:tc>
              </a:tr>
              <a:tr h="370840">
                <a:tc>
                  <a:txBody>
                    <a:bodyPr/>
                    <a:lstStyle/>
                    <a:p>
                      <a:pPr algn="r" rtl="1"/>
                      <a:r>
                        <a:rPr lang="he-IL" dirty="0" smtClean="0"/>
                        <a:t>30.61%</a:t>
                      </a:r>
                      <a:endParaRPr lang="en-US" dirty="0"/>
                    </a:p>
                  </a:txBody>
                  <a:tcPr/>
                </a:tc>
                <a:tc>
                  <a:txBody>
                    <a:bodyPr/>
                    <a:lstStyle/>
                    <a:p>
                      <a:pPr algn="r" rtl="1"/>
                      <a:r>
                        <a:rPr lang="he-IL" dirty="0" smtClean="0"/>
                        <a:t>28.52%</a:t>
                      </a:r>
                      <a:endParaRPr lang="en-US" dirty="0"/>
                    </a:p>
                  </a:txBody>
                  <a:tcPr/>
                </a:tc>
                <a:tc>
                  <a:txBody>
                    <a:bodyPr/>
                    <a:lstStyle/>
                    <a:p>
                      <a:pPr algn="r" rtl="1"/>
                      <a:r>
                        <a:rPr lang="he-IL" dirty="0" smtClean="0"/>
                        <a:t>סיכוי מעצר עד תום הליכים</a:t>
                      </a:r>
                      <a:endParaRPr lang="en-US" dirty="0"/>
                    </a:p>
                  </a:txBody>
                  <a:tcPr/>
                </a:tc>
              </a:tr>
            </a:tbl>
          </a:graphicData>
        </a:graphic>
      </p:graphicFrame>
      <p:sp>
        <p:nvSpPr>
          <p:cNvPr id="3" name="כותרת 2"/>
          <p:cNvSpPr>
            <a:spLocks noGrp="1"/>
          </p:cNvSpPr>
          <p:nvPr>
            <p:ph type="title"/>
          </p:nvPr>
        </p:nvSpPr>
        <p:spPr/>
        <p:txBody>
          <a:bodyPr/>
          <a:lstStyle/>
          <a:p>
            <a:pPr rtl="1"/>
            <a:r>
              <a:rPr lang="he-IL" dirty="0" smtClean="0"/>
              <a:t>עבירות סמים</a:t>
            </a:r>
            <a:endParaRPr lang="en-US" dirty="0"/>
          </a:p>
        </p:txBody>
      </p:sp>
      <p:sp>
        <p:nvSpPr>
          <p:cNvPr id="5" name="כותרת 2"/>
          <p:cNvSpPr txBox="1">
            <a:spLocks/>
          </p:cNvSpPr>
          <p:nvPr/>
        </p:nvSpPr>
        <p:spPr>
          <a:xfrm>
            <a:off x="2135560" y="4509120"/>
            <a:ext cx="8229600" cy="1143000"/>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p>
            <a:pPr>
              <a:spcBef>
                <a:spcPct val="0"/>
              </a:spcBef>
              <a:defRPr/>
            </a:pPr>
            <a:r>
              <a:rPr lang="he-IL" sz="4100" b="1" dirty="0">
                <a:solidFill>
                  <a:schemeClr val="tx2"/>
                </a:solidFill>
                <a:effectLst>
                  <a:outerShdw blurRad="31750" dist="25400" dir="5400000" algn="tl" rotWithShape="0">
                    <a:srgbClr val="000000">
                      <a:alpha val="25000"/>
                    </a:srgbClr>
                  </a:outerShdw>
                </a:effectLst>
                <a:latin typeface="+mj-lt"/>
                <a:ea typeface="+mj-ea"/>
                <a:cs typeface="+mj-cs"/>
              </a:rPr>
              <a:t>סחר, גידול, ואחזקה שלא לשימוש עצמי של חומרים המוגדרים אסורים על פי פקודת הסמים</a:t>
            </a:r>
            <a:endParaRPr lang="en-U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68817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חירום וסכנה לציבור</a:t>
            </a:r>
          </a:p>
        </p:txBody>
      </p:sp>
      <p:sp>
        <p:nvSpPr>
          <p:cNvPr id="5" name="מציין מיקום תוכן 4"/>
          <p:cNvSpPr>
            <a:spLocks noGrp="1"/>
          </p:cNvSpPr>
          <p:nvPr>
            <p:ph sz="half" idx="1"/>
          </p:nvPr>
        </p:nvSpPr>
        <p:spPr/>
        <p:txBody>
          <a:bodyPr>
            <a:normAutofit fontScale="77500" lnSpcReduction="20000"/>
          </a:bodyPr>
          <a:lstStyle/>
          <a:p>
            <a:r>
              <a:rPr lang="he-IL" dirty="0"/>
              <a:t>טביעה</a:t>
            </a:r>
          </a:p>
          <a:p>
            <a:r>
              <a:rPr lang="he-IL" dirty="0"/>
              <a:t>סכנה/מניעת סכנה/תקלת תשתית/מכשול בדרך</a:t>
            </a:r>
          </a:p>
          <a:p>
            <a:r>
              <a:rPr lang="he-IL" dirty="0"/>
              <a:t>מצוקת כלי שיט/טיס</a:t>
            </a:r>
          </a:p>
          <a:p>
            <a:r>
              <a:rPr lang="he-IL" dirty="0"/>
              <a:t>מציאת נעדר תועה</a:t>
            </a:r>
          </a:p>
          <a:p>
            <a:r>
              <a:rPr lang="he-IL" dirty="0"/>
              <a:t>מקרה מוות</a:t>
            </a:r>
          </a:p>
          <a:p>
            <a:r>
              <a:rPr lang="he-IL" dirty="0"/>
              <a:t>נעדר</a:t>
            </a:r>
          </a:p>
          <a:p>
            <a:r>
              <a:rPr lang="he-IL" dirty="0"/>
              <a:t>רכב עולה באש/שריפה/חשד להצתה</a:t>
            </a:r>
          </a:p>
        </p:txBody>
      </p:sp>
      <p:sp>
        <p:nvSpPr>
          <p:cNvPr id="6" name="מציין מיקום תוכן 5"/>
          <p:cNvSpPr>
            <a:spLocks noGrp="1"/>
          </p:cNvSpPr>
          <p:nvPr>
            <p:ph sz="half" idx="2"/>
          </p:nvPr>
        </p:nvSpPr>
        <p:spPr/>
        <p:txBody>
          <a:bodyPr>
            <a:normAutofit fontScale="77500" lnSpcReduction="20000"/>
          </a:bodyPr>
          <a:lstStyle/>
          <a:p>
            <a:r>
              <a:rPr lang="he-IL" dirty="0"/>
              <a:t>אדם במצוקה</a:t>
            </a:r>
          </a:p>
          <a:p>
            <a:r>
              <a:rPr lang="he-IL" dirty="0"/>
              <a:t>איום בהתאבדות באינטרנט</a:t>
            </a:r>
          </a:p>
          <a:p>
            <a:r>
              <a:rPr lang="he-IL" dirty="0"/>
              <a:t>אסונות טבע ופגעי מזג </a:t>
            </a:r>
            <a:r>
              <a:rPr lang="he-IL" dirty="0" smtClean="0"/>
              <a:t>האוויר</a:t>
            </a:r>
            <a:endParaRPr lang="he-IL" dirty="0"/>
          </a:p>
          <a:p>
            <a:r>
              <a:rPr lang="he-IL" dirty="0"/>
              <a:t>בעל חיים משוטט/תוקף/משתולל</a:t>
            </a:r>
          </a:p>
          <a:p>
            <a:r>
              <a:rPr lang="he-IL" dirty="0"/>
              <a:t>גדיעת עצים פגיעה בצומח</a:t>
            </a:r>
          </a:p>
          <a:p>
            <a:r>
              <a:rPr lang="he-IL" dirty="0"/>
              <a:t>התאבדות/ניסיון התאבדות</a:t>
            </a:r>
          </a:p>
          <a:p>
            <a:r>
              <a:rPr lang="he-IL" dirty="0"/>
              <a:t>חומרים מסוכנים</a:t>
            </a:r>
          </a:p>
          <a:p>
            <a:r>
              <a:rPr lang="he-IL" dirty="0"/>
              <a:t>חטיפת אדם/ניסיון לחטיפת אדם</a:t>
            </a:r>
          </a:p>
          <a:p>
            <a:r>
              <a:rPr lang="he-IL" dirty="0"/>
              <a:t>חשש לחיי אדם</a:t>
            </a:r>
          </a:p>
        </p:txBody>
      </p:sp>
    </p:spTree>
    <p:extLst>
      <p:ext uri="{BB962C8B-B14F-4D97-AF65-F5344CB8AC3E}">
        <p14:creationId xmlns:p14="http://schemas.microsoft.com/office/powerpoint/2010/main" val="2639914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עבירות רכוש סמים ומין</a:t>
            </a:r>
          </a:p>
        </p:txBody>
      </p:sp>
      <p:sp>
        <p:nvSpPr>
          <p:cNvPr id="5" name="מציין מיקום תוכן 4"/>
          <p:cNvSpPr>
            <a:spLocks noGrp="1"/>
          </p:cNvSpPr>
          <p:nvPr>
            <p:ph sz="half" idx="1"/>
          </p:nvPr>
        </p:nvSpPr>
        <p:spPr/>
        <p:txBody>
          <a:bodyPr>
            <a:normAutofit fontScale="77500" lnSpcReduction="20000"/>
          </a:bodyPr>
          <a:lstStyle/>
          <a:p>
            <a:r>
              <a:rPr lang="he-IL" dirty="0"/>
              <a:t>חשוד בגניבה/כייסות</a:t>
            </a:r>
          </a:p>
          <a:p>
            <a:r>
              <a:rPr lang="he-IL" dirty="0"/>
              <a:t>מרמה/זיוף/התחזות לעובד ציבור</a:t>
            </a:r>
          </a:p>
          <a:p>
            <a:r>
              <a:rPr lang="he-IL" dirty="0"/>
              <a:t>משחקי מזל/הימורים</a:t>
            </a:r>
          </a:p>
          <a:p>
            <a:r>
              <a:rPr lang="he-IL" dirty="0"/>
              <a:t>סמים- מציאה/גידול/סחר/שימוש</a:t>
            </a:r>
          </a:p>
          <a:p>
            <a:r>
              <a:rPr lang="he-IL" dirty="0"/>
              <a:t>רכב/רכוש חשוד כגנוב</a:t>
            </a:r>
          </a:p>
          <a:p>
            <a:r>
              <a:rPr lang="he-IL" dirty="0"/>
              <a:t>שכרות</a:t>
            </a:r>
          </a:p>
          <a:p>
            <a:r>
              <a:rPr lang="he-IL" dirty="0"/>
              <a:t>תפיסת/מציאת אמצעי לחימה</a:t>
            </a:r>
          </a:p>
          <a:p>
            <a:r>
              <a:rPr lang="he-IL" dirty="0"/>
              <a:t>פעמון/אזעקה</a:t>
            </a:r>
          </a:p>
        </p:txBody>
      </p:sp>
      <p:sp>
        <p:nvSpPr>
          <p:cNvPr id="6" name="מציין מיקום תוכן 5"/>
          <p:cNvSpPr>
            <a:spLocks noGrp="1"/>
          </p:cNvSpPr>
          <p:nvPr>
            <p:ph sz="half" idx="2"/>
          </p:nvPr>
        </p:nvSpPr>
        <p:spPr/>
        <p:txBody>
          <a:bodyPr>
            <a:normAutofit fontScale="77500" lnSpcReduction="20000"/>
          </a:bodyPr>
          <a:lstStyle/>
          <a:p>
            <a:r>
              <a:rPr lang="he-IL" dirty="0" smtClean="0"/>
              <a:t>אבדה/מציאה</a:t>
            </a:r>
            <a:endParaRPr lang="he-IL" dirty="0"/>
          </a:p>
          <a:p>
            <a:r>
              <a:rPr lang="he-IL" dirty="0"/>
              <a:t>אדם חשוד/אדם חשוד ברכב</a:t>
            </a:r>
          </a:p>
          <a:p>
            <a:r>
              <a:rPr lang="he-IL" dirty="0"/>
              <a:t>גניבה חקלאית/סיוע לפיצוח</a:t>
            </a:r>
          </a:p>
          <a:p>
            <a:r>
              <a:rPr lang="he-IL" dirty="0"/>
              <a:t>גניבה/כייסות/פגיעה בתשתיות</a:t>
            </a:r>
          </a:p>
          <a:p>
            <a:r>
              <a:rPr lang="he-IL" dirty="0"/>
              <a:t>ניסיון/גניבת רכב/שימוש בלתי מורשה ברכב</a:t>
            </a:r>
          </a:p>
          <a:p>
            <a:r>
              <a:rPr lang="he-IL" dirty="0"/>
              <a:t>הסגת גבול</a:t>
            </a:r>
          </a:p>
          <a:p>
            <a:r>
              <a:rPr lang="he-IL" dirty="0"/>
              <a:t>התפרצות למבנה/לרכב</a:t>
            </a:r>
          </a:p>
          <a:p>
            <a:r>
              <a:rPr lang="he-IL" dirty="0"/>
              <a:t>זנות/שידול/סחר</a:t>
            </a:r>
          </a:p>
          <a:p>
            <a:r>
              <a:rPr lang="he-IL" dirty="0"/>
              <a:t>חשד לפריצה/פורצים</a:t>
            </a:r>
          </a:p>
        </p:txBody>
      </p:sp>
    </p:spTree>
    <p:extLst>
      <p:ext uri="{BB962C8B-B14F-4D97-AF65-F5344CB8AC3E}">
        <p14:creationId xmlns:p14="http://schemas.microsoft.com/office/powerpoint/2010/main" val="184123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סדר ציבורי/אלימות</a:t>
            </a:r>
          </a:p>
        </p:txBody>
      </p:sp>
      <p:sp>
        <p:nvSpPr>
          <p:cNvPr id="5" name="מציין מיקום תוכן 4"/>
          <p:cNvSpPr>
            <a:spLocks noGrp="1"/>
          </p:cNvSpPr>
          <p:nvPr>
            <p:ph sz="half" idx="1"/>
          </p:nvPr>
        </p:nvSpPr>
        <p:spPr/>
        <p:txBody>
          <a:bodyPr>
            <a:normAutofit fontScale="55000" lnSpcReduction="20000"/>
          </a:bodyPr>
          <a:lstStyle/>
          <a:p>
            <a:r>
              <a:rPr lang="he-IL" dirty="0" smtClean="0"/>
              <a:t>יידוי </a:t>
            </a:r>
            <a:r>
              <a:rPr lang="he-IL" dirty="0"/>
              <a:t>אבנים לעבר אדם/אוטובוס/כוחות הביטחון/מבנה/רכב/רכבת</a:t>
            </a:r>
          </a:p>
          <a:p>
            <a:r>
              <a:rPr lang="he-IL" dirty="0"/>
              <a:t>יריות</a:t>
            </a:r>
          </a:p>
          <a:p>
            <a:r>
              <a:rPr lang="he-IL" dirty="0"/>
              <a:t>לחצן מצוקה</a:t>
            </a:r>
          </a:p>
          <a:p>
            <a:r>
              <a:rPr lang="he-IL" dirty="0"/>
              <a:t>מחסום צמיגים/אבנים</a:t>
            </a:r>
          </a:p>
          <a:p>
            <a:r>
              <a:rPr lang="he-IL" dirty="0"/>
              <a:t>מעשה מגונה</a:t>
            </a:r>
          </a:p>
          <a:p>
            <a:r>
              <a:rPr lang="he-IL" dirty="0"/>
              <a:t>סכסוך שכנים עסקי</a:t>
            </a:r>
          </a:p>
          <a:p>
            <a:r>
              <a:rPr lang="he-IL" dirty="0"/>
              <a:t>פגיעה במקומות קדושים/ברגשות הציבור/סמל</a:t>
            </a:r>
          </a:p>
          <a:p>
            <a:r>
              <a:rPr lang="he-IL" dirty="0"/>
              <a:t>צעקות לעזרה</a:t>
            </a:r>
          </a:p>
          <a:p>
            <a:r>
              <a:rPr lang="he-IL" dirty="0"/>
              <a:t>קטטה</a:t>
            </a:r>
          </a:p>
          <a:p>
            <a:r>
              <a:rPr lang="he-IL" dirty="0"/>
              <a:t>שוד/ניסיון לשוד/שוד מזוין/ביזה</a:t>
            </a:r>
          </a:p>
          <a:p>
            <a:r>
              <a:rPr lang="he-IL" dirty="0"/>
              <a:t>תקיפה</a:t>
            </a:r>
          </a:p>
        </p:txBody>
      </p:sp>
      <p:sp>
        <p:nvSpPr>
          <p:cNvPr id="6" name="מציין מיקום תוכן 5"/>
          <p:cNvSpPr>
            <a:spLocks noGrp="1"/>
          </p:cNvSpPr>
          <p:nvPr>
            <p:ph sz="half" idx="2"/>
          </p:nvPr>
        </p:nvSpPr>
        <p:spPr/>
        <p:txBody>
          <a:bodyPr>
            <a:normAutofit fontScale="55000" lnSpcReduction="20000"/>
          </a:bodyPr>
          <a:lstStyle/>
          <a:p>
            <a:r>
              <a:rPr lang="he-IL" dirty="0"/>
              <a:t>אונס/ניסיון לאונס</a:t>
            </a:r>
          </a:p>
          <a:p>
            <a:r>
              <a:rPr lang="he-IL" dirty="0"/>
              <a:t>איומים</a:t>
            </a:r>
          </a:p>
          <a:p>
            <a:r>
              <a:rPr lang="he-IL" dirty="0"/>
              <a:t>אלימות במשפחה</a:t>
            </a:r>
          </a:p>
          <a:p>
            <a:r>
              <a:rPr lang="he-IL" dirty="0"/>
              <a:t>דקירה/ניסיון דקירה</a:t>
            </a:r>
          </a:p>
          <a:p>
            <a:r>
              <a:rPr lang="he-IL" dirty="0"/>
              <a:t>החזקת </a:t>
            </a:r>
            <a:r>
              <a:rPr lang="he-IL" dirty="0" smtClean="0"/>
              <a:t>פגיון</a:t>
            </a:r>
            <a:endParaRPr lang="he-IL" dirty="0"/>
          </a:p>
          <a:p>
            <a:r>
              <a:rPr lang="he-IL" dirty="0"/>
              <a:t>הטרדה/הטרדה מינית</a:t>
            </a:r>
          </a:p>
          <a:p>
            <a:r>
              <a:rPr lang="he-IL" dirty="0"/>
              <a:t>הפגנה/אירוע סדר ציבורי</a:t>
            </a:r>
          </a:p>
          <a:p>
            <a:r>
              <a:rPr lang="he-IL" dirty="0"/>
              <a:t>הפעלת חזיזים/נפצים</a:t>
            </a:r>
          </a:p>
          <a:p>
            <a:r>
              <a:rPr lang="he-IL" dirty="0"/>
              <a:t>הפרת סדר</a:t>
            </a:r>
          </a:p>
          <a:p>
            <a:r>
              <a:rPr lang="he-IL" dirty="0"/>
              <a:t>השלכת רימון/בקבוק תבערה/מטען</a:t>
            </a:r>
          </a:p>
          <a:p>
            <a:r>
              <a:rPr lang="he-IL" dirty="0"/>
              <a:t>התעללות בחסר ישע</a:t>
            </a:r>
          </a:p>
          <a:p>
            <a:r>
              <a:rPr lang="he-IL" dirty="0"/>
              <a:t>חטיפת תיק/חפץ</a:t>
            </a:r>
          </a:p>
        </p:txBody>
      </p:sp>
    </p:spTree>
    <p:extLst>
      <p:ext uri="{BB962C8B-B14F-4D97-AF65-F5344CB8AC3E}">
        <p14:creationId xmlns:p14="http://schemas.microsoft.com/office/powerpoint/2010/main" val="413938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תנועה</a:t>
            </a:r>
          </a:p>
        </p:txBody>
      </p:sp>
      <p:sp>
        <p:nvSpPr>
          <p:cNvPr id="5" name="מציין מיקום תוכן 4"/>
          <p:cNvSpPr>
            <a:spLocks noGrp="1"/>
          </p:cNvSpPr>
          <p:nvPr>
            <p:ph sz="half" idx="1"/>
          </p:nvPr>
        </p:nvSpPr>
        <p:spPr/>
        <p:txBody>
          <a:bodyPr/>
          <a:lstStyle/>
          <a:p>
            <a:r>
              <a:rPr lang="he-IL" dirty="0"/>
              <a:t>עבירות תעבורה/תנועה</a:t>
            </a:r>
          </a:p>
          <a:p>
            <a:r>
              <a:rPr lang="he-IL" dirty="0"/>
              <a:t>רכב חונה באיסור</a:t>
            </a:r>
          </a:p>
          <a:p>
            <a:r>
              <a:rPr lang="he-IL" dirty="0"/>
              <a:t>תקלה ברמזורים</a:t>
            </a:r>
          </a:p>
          <a:p>
            <a:r>
              <a:rPr lang="he-IL" dirty="0"/>
              <a:t>תאונת דרכים</a:t>
            </a:r>
          </a:p>
          <a:p>
            <a:r>
              <a:rPr lang="he-IL" dirty="0"/>
              <a:t>תאונת דרכים חריגה/פגע וברח</a:t>
            </a:r>
          </a:p>
        </p:txBody>
      </p:sp>
      <p:sp>
        <p:nvSpPr>
          <p:cNvPr id="6" name="מציין מיקום תוכן 5"/>
          <p:cNvSpPr>
            <a:spLocks noGrp="1"/>
          </p:cNvSpPr>
          <p:nvPr>
            <p:ph sz="half" idx="2"/>
          </p:nvPr>
        </p:nvSpPr>
        <p:spPr/>
        <p:txBody>
          <a:bodyPr/>
          <a:lstStyle/>
          <a:p>
            <a:r>
              <a:rPr lang="he-IL" dirty="0"/>
              <a:t>הפרעה לתנועה</a:t>
            </a:r>
          </a:p>
          <a:p>
            <a:r>
              <a:rPr lang="he-IL" dirty="0"/>
              <a:t>כלי טיס/שיט משתולל</a:t>
            </a:r>
          </a:p>
          <a:p>
            <a:r>
              <a:rPr lang="he-IL" dirty="0"/>
              <a:t>מחסום רכבת תקוע</a:t>
            </a:r>
          </a:p>
          <a:p>
            <a:r>
              <a:rPr lang="he-IL" dirty="0"/>
              <a:t>מכשול במסילת רכבת</a:t>
            </a:r>
          </a:p>
          <a:p>
            <a:r>
              <a:rPr lang="he-IL" dirty="0"/>
              <a:t>סירוב במסירת פרטים בתאונה </a:t>
            </a:r>
          </a:p>
        </p:txBody>
      </p:sp>
    </p:spTree>
    <p:extLst>
      <p:ext uri="{BB962C8B-B14F-4D97-AF65-F5344CB8AC3E}">
        <p14:creationId xmlns:p14="http://schemas.microsoft.com/office/powerpoint/2010/main" val="288472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TotalTime>
  <Words>981</Words>
  <Application>Microsoft Office PowerPoint</Application>
  <PresentationFormat>מסך רחב</PresentationFormat>
  <Paragraphs>238</Paragraphs>
  <Slides>54</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54</vt:i4>
      </vt:variant>
    </vt:vector>
  </HeadingPairs>
  <TitlesOfParts>
    <vt:vector size="58" baseType="lpstr">
      <vt:lpstr>Arial</vt:lpstr>
      <vt:lpstr>Garamond</vt:lpstr>
      <vt:lpstr>Times New Roman</vt:lpstr>
      <vt:lpstr>אורגני</vt:lpstr>
      <vt:lpstr>כאשר אני מתקשר 100</vt:lpstr>
      <vt:lpstr>אז מה אנחנו הולכים לבדוק?</vt:lpstr>
      <vt:lpstr>כמות אירועים וזמן תגובה לאירוע</vt:lpstr>
      <vt:lpstr>לפני הכל - הגדרות</vt:lpstr>
      <vt:lpstr>איכות חיים הגנת הסביבה ורישוי</vt:lpstr>
      <vt:lpstr>חירום וסכנה לציבור</vt:lpstr>
      <vt:lpstr>עבירות רכוש סמים ומין</vt:lpstr>
      <vt:lpstr>סדר ציבורי/אלימות</vt:lpstr>
      <vt:lpstr>תנועה</vt:lpstr>
      <vt:lpstr>ביטחון</vt:lpstr>
      <vt:lpstr>פיקוד שליטה ופעולות משטרתיות</vt:lpstr>
      <vt:lpstr>סיוע</vt:lpstr>
      <vt:lpstr>אירוע מרד"מ/ניידת</vt:lpstr>
      <vt:lpstr>עבירת בחירות</vt:lpstr>
      <vt:lpstr>ועכשיו - לנתונים</vt:lpstr>
      <vt:lpstr>כמות האירועים בשנת 2012</vt:lpstr>
      <vt:lpstr>כמות האירועים בשנת 2012</vt:lpstr>
      <vt:lpstr>זמן תגובה ממוצע בשנת 2012 (בדקות)</vt:lpstr>
      <vt:lpstr>כמות האירועים בשנת 2013</vt:lpstr>
      <vt:lpstr>כמות האירועים בשנת 2013</vt:lpstr>
      <vt:lpstr>זמן תגובה ממוצע בשנת 2013 (בדקות)</vt:lpstr>
      <vt:lpstr>כמות האירועים בשנת 2014</vt:lpstr>
      <vt:lpstr>כמות האירועים בשנת 2014</vt:lpstr>
      <vt:lpstr>זמן תגובה ממוצע בשנת 2014 (בדקות)</vt:lpstr>
      <vt:lpstr>כמות האירועים 2012-2014 לפי סוג אירוע</vt:lpstr>
      <vt:lpstr>זמן תגובה (בדקות) 2012-2014 לפי סוג אירוע</vt:lpstr>
      <vt:lpstr>שינוי באחוזים 2013 מול 2012</vt:lpstr>
      <vt:lpstr>שינוי באחוזים 2013 מול 2012</vt:lpstr>
      <vt:lpstr>שינוי באחוזים 2014 מול 2013</vt:lpstr>
      <vt:lpstr>שינוי באחוזים 2014 מול 2013</vt:lpstr>
      <vt:lpstr>שינוי באחוזים 2014 מול 2012 </vt:lpstr>
      <vt:lpstr>שינוי באחוזים 2014 מול 2012</vt:lpstr>
      <vt:lpstr>כמות אירועים וזמן תגובה לאירוע</vt:lpstr>
      <vt:lpstr>כמות האירועים בשנת 2010</vt:lpstr>
      <vt:lpstr>זמן תגובה ממוצע בשנת 2010 (בדקות)</vt:lpstr>
      <vt:lpstr>כמות האירועים בשנת 2013</vt:lpstr>
      <vt:lpstr>זמן תגובה ממוצע בשנת 2013 (בדקות)</vt:lpstr>
      <vt:lpstr>כמות האירועים 2010-2013 לפי ערים מרכזיות</vt:lpstr>
      <vt:lpstr>זמן תגובה (בדקות) 2010-2013 לפי ערים מרכזיות</vt:lpstr>
      <vt:lpstr>שינוי באחוזים 2013 מול 2010</vt:lpstr>
      <vt:lpstr>שינוי באחוזים 2013 מול 2010</vt:lpstr>
      <vt:lpstr>כמות הפניות למוקד וזמן מענה במוקד</vt:lpstr>
      <vt:lpstr>כמות הפניות למוקד 100 בשנים 2011-2013  בחלוקה לפי מחוזות</vt:lpstr>
      <vt:lpstr>זמן מענה במוקד 100 (בשניות) בשנים 2011-2013 בחלוקה לפי מחוזות</vt:lpstr>
      <vt:lpstr>שינוי באחוזים 2012 מול 2011</vt:lpstr>
      <vt:lpstr>שינוי באחוזים 2012 מול 2011</vt:lpstr>
      <vt:lpstr>שינוי באחוזים 2013 מול 2012</vt:lpstr>
      <vt:lpstr>שינוי באחוזים 2013 מול 2012</vt:lpstr>
      <vt:lpstr>שינוי באחוזים 2013 מול 2010</vt:lpstr>
      <vt:lpstr>שינוי באחוזים 2013 מול 2010</vt:lpstr>
      <vt:lpstr>תמונת מצב </vt:lpstr>
      <vt:lpstr>עבירות אלימות</vt:lpstr>
      <vt:lpstr>עבירות פע"ר</vt:lpstr>
      <vt:lpstr>עבירות סמים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כאשר אני מתקשר 100</dc:title>
  <dc:creator>Afik Rahamim</dc:creator>
  <cp:lastModifiedBy>Afik Rahamim</cp:lastModifiedBy>
  <cp:revision>87</cp:revision>
  <dcterms:created xsi:type="dcterms:W3CDTF">2015-07-20T16:36:37Z</dcterms:created>
  <dcterms:modified xsi:type="dcterms:W3CDTF">2015-07-22T14:12:37Z</dcterms:modified>
</cp:coreProperties>
</file>